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Canva Sans Italics" charset="1" panose="020B0503030501040103"/>
      <p:regular r:id="rId19"/>
    </p:embeddedFont>
    <p:embeddedFont>
      <p:font typeface="Canva Sans Bold" charset="1" panose="020B0803030501040103"/>
      <p:regular r:id="rId20"/>
    </p:embeddedFont>
    <p:embeddedFont>
      <p:font typeface="Canva Sans" charset="1" panose="020B0503030501040103"/>
      <p:regular r:id="rId21"/>
    </p:embeddedFont>
    <p:embeddedFont>
      <p:font typeface="Canva Student Font" charset="1" panose="00000000000000000000"/>
      <p:regular r:id="rId22"/>
    </p:embeddedFont>
    <p:embeddedFont>
      <p:font typeface="Nourd Bold" charset="1" panose="00000800000000000000"/>
      <p:regular r:id="rId23"/>
    </p:embeddedFont>
    <p:embeddedFont>
      <p:font typeface="Nourd Light" charset="1" panose="00000400000000000000"/>
      <p:regular r:id="rId24"/>
    </p:embeddedFont>
    <p:embeddedFont>
      <p:font typeface="Canva Sans Bold Italics" charset="1" panose="020B0803030501040103"/>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svg>
</file>

<file path=ppt/media/image15.png>
</file>

<file path=ppt/media/image16.png>
</file>

<file path=ppt/media/image17.png>
</file>

<file path=ppt/media/image18.svg>
</file>

<file path=ppt/media/image2.pn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 Id="rId4" Target="../media/image17.png" Type="http://schemas.openxmlformats.org/officeDocument/2006/relationships/image"/><Relationship Id="rId5" Target="../media/image18.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 Id="rId4" Target="../media/image1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2.png" Type="http://schemas.openxmlformats.org/officeDocument/2006/relationships/image"/><Relationship Id="rId4" Target="../media/image1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 Id="rId4" Target="../media/image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87BE80"/>
        </a:solidFill>
      </p:bgPr>
    </p:bg>
    <p:spTree>
      <p:nvGrpSpPr>
        <p:cNvPr id="1" name=""/>
        <p:cNvGrpSpPr/>
        <p:nvPr/>
      </p:nvGrpSpPr>
      <p:grpSpPr>
        <a:xfrm>
          <a:off x="0" y="0"/>
          <a:ext cx="0" cy="0"/>
          <a:chOff x="0" y="0"/>
          <a:chExt cx="0" cy="0"/>
        </a:xfrm>
      </p:grpSpPr>
      <p:sp>
        <p:nvSpPr>
          <p:cNvPr name="Freeform 2" id="2"/>
          <p:cNvSpPr/>
          <p:nvPr/>
        </p:nvSpPr>
        <p:spPr>
          <a:xfrm flipH="false" flipV="false" rot="0">
            <a:off x="-1532763" y="2057400"/>
            <a:ext cx="5122926" cy="8229600"/>
          </a:xfrm>
          <a:custGeom>
            <a:avLst/>
            <a:gdLst/>
            <a:ahLst/>
            <a:cxnLst/>
            <a:rect r="r" b="b" t="t" l="l"/>
            <a:pathLst>
              <a:path h="8229600" w="5122926">
                <a:moveTo>
                  <a:pt x="0" y="0"/>
                </a:moveTo>
                <a:lnTo>
                  <a:pt x="5122926" y="0"/>
                </a:lnTo>
                <a:lnTo>
                  <a:pt x="5122926" y="8229600"/>
                </a:lnTo>
                <a:lnTo>
                  <a:pt x="0" y="8229600"/>
                </a:lnTo>
                <a:lnTo>
                  <a:pt x="0" y="0"/>
                </a:lnTo>
                <a:close/>
              </a:path>
            </a:pathLst>
          </a:custGeom>
          <a:blipFill>
            <a:blip r:embed="rId2"/>
            <a:stretch>
              <a:fillRect l="0" t="0" r="0" b="0"/>
            </a:stretch>
          </a:blipFill>
        </p:spPr>
      </p:sp>
      <p:grpSp>
        <p:nvGrpSpPr>
          <p:cNvPr name="Group 3" id="3"/>
          <p:cNvGrpSpPr/>
          <p:nvPr/>
        </p:nvGrpSpPr>
        <p:grpSpPr>
          <a:xfrm rot="0">
            <a:off x="3410824" y="384156"/>
            <a:ext cx="11263629" cy="3086100"/>
            <a:chOff x="0" y="0"/>
            <a:chExt cx="2966552" cy="812800"/>
          </a:xfrm>
        </p:grpSpPr>
        <p:sp>
          <p:nvSpPr>
            <p:cNvPr name="Freeform 4" id="4"/>
            <p:cNvSpPr/>
            <p:nvPr/>
          </p:nvSpPr>
          <p:spPr>
            <a:xfrm flipH="false" flipV="false" rot="0">
              <a:off x="0" y="0"/>
              <a:ext cx="2966552" cy="812800"/>
            </a:xfrm>
            <a:custGeom>
              <a:avLst/>
              <a:gdLst/>
              <a:ahLst/>
              <a:cxnLst/>
              <a:rect r="r" b="b" t="t" l="l"/>
              <a:pathLst>
                <a:path h="812800" w="2966552">
                  <a:moveTo>
                    <a:pt x="35054" y="0"/>
                  </a:moveTo>
                  <a:lnTo>
                    <a:pt x="2931498" y="0"/>
                  </a:lnTo>
                  <a:cubicBezTo>
                    <a:pt x="2940795" y="0"/>
                    <a:pt x="2949711" y="3693"/>
                    <a:pt x="2956285" y="10267"/>
                  </a:cubicBezTo>
                  <a:cubicBezTo>
                    <a:pt x="2962859" y="16841"/>
                    <a:pt x="2966552" y="25757"/>
                    <a:pt x="2966552" y="35054"/>
                  </a:cubicBezTo>
                  <a:lnTo>
                    <a:pt x="2966552" y="777746"/>
                  </a:lnTo>
                  <a:cubicBezTo>
                    <a:pt x="2966552" y="787043"/>
                    <a:pt x="2962859" y="795959"/>
                    <a:pt x="2956285" y="802533"/>
                  </a:cubicBezTo>
                  <a:cubicBezTo>
                    <a:pt x="2949711" y="809107"/>
                    <a:pt x="2940795" y="812800"/>
                    <a:pt x="2931498" y="812800"/>
                  </a:cubicBezTo>
                  <a:lnTo>
                    <a:pt x="35054" y="812800"/>
                  </a:lnTo>
                  <a:cubicBezTo>
                    <a:pt x="25757" y="812800"/>
                    <a:pt x="16841" y="809107"/>
                    <a:pt x="10267" y="802533"/>
                  </a:cubicBezTo>
                  <a:cubicBezTo>
                    <a:pt x="3693" y="795959"/>
                    <a:pt x="0" y="787043"/>
                    <a:pt x="0" y="777746"/>
                  </a:cubicBezTo>
                  <a:lnTo>
                    <a:pt x="0" y="35054"/>
                  </a:lnTo>
                  <a:cubicBezTo>
                    <a:pt x="0" y="25757"/>
                    <a:pt x="3693" y="16841"/>
                    <a:pt x="10267" y="10267"/>
                  </a:cubicBezTo>
                  <a:cubicBezTo>
                    <a:pt x="16841" y="3693"/>
                    <a:pt x="25757" y="0"/>
                    <a:pt x="35054" y="0"/>
                  </a:cubicBezTo>
                  <a:close/>
                </a:path>
              </a:pathLst>
            </a:custGeom>
            <a:solidFill>
              <a:srgbClr val="DBD1B6"/>
            </a:solidFill>
          </p:spPr>
        </p:sp>
        <p:sp>
          <p:nvSpPr>
            <p:cNvPr name="TextBox 5" id="5"/>
            <p:cNvSpPr txBox="true"/>
            <p:nvPr/>
          </p:nvSpPr>
          <p:spPr>
            <a:xfrm>
              <a:off x="0" y="-161925"/>
              <a:ext cx="2966552" cy="974725"/>
            </a:xfrm>
            <a:prstGeom prst="rect">
              <a:avLst/>
            </a:prstGeom>
          </p:spPr>
          <p:txBody>
            <a:bodyPr anchor="ctr" rtlCol="false" tIns="50800" lIns="50800" bIns="50800" rIns="50800"/>
            <a:lstStyle/>
            <a:p>
              <a:pPr algn="ctr">
                <a:lnSpc>
                  <a:spcPts val="4781"/>
                </a:lnSpc>
              </a:pPr>
            </a:p>
          </p:txBody>
        </p:sp>
      </p:grpSp>
      <p:sp>
        <p:nvSpPr>
          <p:cNvPr name="Freeform 6" id="6"/>
          <p:cNvSpPr/>
          <p:nvPr/>
        </p:nvSpPr>
        <p:spPr>
          <a:xfrm flipH="false" flipV="false" rot="0">
            <a:off x="3410824" y="384156"/>
            <a:ext cx="11625785" cy="3086100"/>
          </a:xfrm>
          <a:custGeom>
            <a:avLst/>
            <a:gdLst/>
            <a:ahLst/>
            <a:cxnLst/>
            <a:rect r="r" b="b" t="t" l="l"/>
            <a:pathLst>
              <a:path h="3086100" w="11625785">
                <a:moveTo>
                  <a:pt x="0" y="0"/>
                </a:moveTo>
                <a:lnTo>
                  <a:pt x="11625785" y="0"/>
                </a:lnTo>
                <a:lnTo>
                  <a:pt x="11625785" y="3086100"/>
                </a:lnTo>
                <a:lnTo>
                  <a:pt x="0" y="3086100"/>
                </a:lnTo>
                <a:lnTo>
                  <a:pt x="0" y="0"/>
                </a:lnTo>
                <a:close/>
              </a:path>
            </a:pathLst>
          </a:custGeom>
          <a:blipFill>
            <a:blip r:embed="rId3"/>
            <a:stretch>
              <a:fillRect l="0" t="-134117" r="0" b="-142597"/>
            </a:stretch>
          </a:blipFill>
        </p:spPr>
      </p:sp>
      <p:sp>
        <p:nvSpPr>
          <p:cNvPr name="Freeform 7" id="7"/>
          <p:cNvSpPr/>
          <p:nvPr/>
        </p:nvSpPr>
        <p:spPr>
          <a:xfrm flipH="false" flipV="false" rot="0">
            <a:off x="15036609" y="6503317"/>
            <a:ext cx="3198932" cy="3783683"/>
          </a:xfrm>
          <a:custGeom>
            <a:avLst/>
            <a:gdLst/>
            <a:ahLst/>
            <a:cxnLst/>
            <a:rect r="r" b="b" t="t" l="l"/>
            <a:pathLst>
              <a:path h="3783683" w="3198932">
                <a:moveTo>
                  <a:pt x="0" y="0"/>
                </a:moveTo>
                <a:lnTo>
                  <a:pt x="3198932" y="0"/>
                </a:lnTo>
                <a:lnTo>
                  <a:pt x="3198932" y="3783683"/>
                </a:lnTo>
                <a:lnTo>
                  <a:pt x="0" y="378368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8" id="8"/>
          <p:cNvGrpSpPr/>
          <p:nvPr/>
        </p:nvGrpSpPr>
        <p:grpSpPr>
          <a:xfrm rot="0">
            <a:off x="5498320" y="3696036"/>
            <a:ext cx="7450793" cy="3086100"/>
            <a:chOff x="0" y="0"/>
            <a:chExt cx="9934391" cy="4114800"/>
          </a:xfrm>
        </p:grpSpPr>
        <p:grpSp>
          <p:nvGrpSpPr>
            <p:cNvPr name="Group 9" id="9"/>
            <p:cNvGrpSpPr/>
            <p:nvPr/>
          </p:nvGrpSpPr>
          <p:grpSpPr>
            <a:xfrm rot="0">
              <a:off x="903702" y="0"/>
              <a:ext cx="8475256" cy="4114800"/>
              <a:chOff x="0" y="0"/>
              <a:chExt cx="1674125" cy="812800"/>
            </a:xfrm>
          </p:grpSpPr>
          <p:sp>
            <p:nvSpPr>
              <p:cNvPr name="Freeform 10" id="10"/>
              <p:cNvSpPr/>
              <p:nvPr/>
            </p:nvSpPr>
            <p:spPr>
              <a:xfrm flipH="false" flipV="false" rot="0">
                <a:off x="0" y="0"/>
                <a:ext cx="1674125" cy="812800"/>
              </a:xfrm>
              <a:custGeom>
                <a:avLst/>
                <a:gdLst/>
                <a:ahLst/>
                <a:cxnLst/>
                <a:rect r="r" b="b" t="t" l="l"/>
                <a:pathLst>
                  <a:path h="812800" w="1674125">
                    <a:moveTo>
                      <a:pt x="62116" y="0"/>
                    </a:moveTo>
                    <a:lnTo>
                      <a:pt x="1612008" y="0"/>
                    </a:lnTo>
                    <a:cubicBezTo>
                      <a:pt x="1628483" y="0"/>
                      <a:pt x="1644282" y="6544"/>
                      <a:pt x="1655931" y="18193"/>
                    </a:cubicBezTo>
                    <a:cubicBezTo>
                      <a:pt x="1667580" y="29842"/>
                      <a:pt x="1674125" y="45642"/>
                      <a:pt x="1674125" y="62116"/>
                    </a:cubicBezTo>
                    <a:lnTo>
                      <a:pt x="1674125" y="750684"/>
                    </a:lnTo>
                    <a:cubicBezTo>
                      <a:pt x="1674125" y="784990"/>
                      <a:pt x="1646314" y="812800"/>
                      <a:pt x="1612008" y="812800"/>
                    </a:cubicBezTo>
                    <a:lnTo>
                      <a:pt x="62116" y="812800"/>
                    </a:lnTo>
                    <a:cubicBezTo>
                      <a:pt x="45642" y="812800"/>
                      <a:pt x="29842" y="806256"/>
                      <a:pt x="18193" y="794607"/>
                    </a:cubicBezTo>
                    <a:cubicBezTo>
                      <a:pt x="6544" y="782958"/>
                      <a:pt x="0" y="767158"/>
                      <a:pt x="0" y="750684"/>
                    </a:cubicBezTo>
                    <a:lnTo>
                      <a:pt x="0" y="62116"/>
                    </a:lnTo>
                    <a:cubicBezTo>
                      <a:pt x="0" y="45642"/>
                      <a:pt x="6544" y="29842"/>
                      <a:pt x="18193" y="18193"/>
                    </a:cubicBezTo>
                    <a:cubicBezTo>
                      <a:pt x="29842" y="6544"/>
                      <a:pt x="45642" y="0"/>
                      <a:pt x="62116" y="0"/>
                    </a:cubicBezTo>
                    <a:close/>
                  </a:path>
                </a:pathLst>
              </a:custGeom>
              <a:solidFill>
                <a:srgbClr val="DBD1B6"/>
              </a:solidFill>
            </p:spPr>
          </p:sp>
          <p:sp>
            <p:nvSpPr>
              <p:cNvPr name="TextBox 11" id="11"/>
              <p:cNvSpPr txBox="true"/>
              <p:nvPr/>
            </p:nvSpPr>
            <p:spPr>
              <a:xfrm>
                <a:off x="0" y="-161925"/>
                <a:ext cx="1674125" cy="974725"/>
              </a:xfrm>
              <a:prstGeom prst="rect">
                <a:avLst/>
              </a:prstGeom>
            </p:spPr>
            <p:txBody>
              <a:bodyPr anchor="ctr" rtlCol="false" tIns="50800" lIns="50800" bIns="50800" rIns="50800"/>
              <a:lstStyle/>
              <a:p>
                <a:pPr algn="ctr">
                  <a:lnSpc>
                    <a:spcPts val="4781"/>
                  </a:lnSpc>
                </a:pPr>
              </a:p>
            </p:txBody>
          </p:sp>
        </p:grpSp>
        <p:sp>
          <p:nvSpPr>
            <p:cNvPr name="TextBox 12" id="12"/>
            <p:cNvSpPr txBox="true"/>
            <p:nvPr/>
          </p:nvSpPr>
          <p:spPr>
            <a:xfrm rot="0">
              <a:off x="0" y="194236"/>
              <a:ext cx="9934391" cy="3699934"/>
            </a:xfrm>
            <a:prstGeom prst="rect">
              <a:avLst/>
            </a:prstGeom>
          </p:spPr>
          <p:txBody>
            <a:bodyPr anchor="t" rtlCol="false" tIns="0" lIns="0" bIns="0" rIns="0">
              <a:spAutoFit/>
            </a:bodyPr>
            <a:lstStyle/>
            <a:p>
              <a:pPr algn="ctr">
                <a:lnSpc>
                  <a:spcPts val="5599"/>
                </a:lnSpc>
              </a:pPr>
              <a:r>
                <a:rPr lang="en-US" sz="3999">
                  <a:solidFill>
                    <a:srgbClr val="000000"/>
                  </a:solidFill>
                  <a:latin typeface="Canva Sans Italics"/>
                </a:rPr>
                <a:t>Hafsa Mariam</a:t>
              </a:r>
            </a:p>
            <a:p>
              <a:pPr algn="ctr">
                <a:lnSpc>
                  <a:spcPts val="5599"/>
                </a:lnSpc>
              </a:pPr>
              <a:r>
                <a:rPr lang="en-US" sz="3999">
                  <a:solidFill>
                    <a:srgbClr val="000000"/>
                  </a:solidFill>
                  <a:latin typeface="Canva Sans Italics"/>
                </a:rPr>
                <a:t> FA22-BCS-030</a:t>
              </a:r>
            </a:p>
            <a:p>
              <a:pPr algn="ctr">
                <a:lnSpc>
                  <a:spcPts val="5599"/>
                </a:lnSpc>
              </a:pPr>
              <a:r>
                <a:rPr lang="en-US" sz="3999">
                  <a:solidFill>
                    <a:srgbClr val="000000"/>
                  </a:solidFill>
                  <a:latin typeface="Canva Sans Italics"/>
                </a:rPr>
                <a:t>Mahnoor Mudassar</a:t>
              </a:r>
            </a:p>
            <a:p>
              <a:pPr algn="ctr">
                <a:lnSpc>
                  <a:spcPts val="5599"/>
                </a:lnSpc>
              </a:pPr>
              <a:r>
                <a:rPr lang="en-US" sz="3999">
                  <a:solidFill>
                    <a:srgbClr val="000000"/>
                  </a:solidFill>
                  <a:latin typeface="Canva Sans Italics"/>
                </a:rPr>
                <a:t> FA22-BCS-044</a:t>
              </a:r>
            </a:p>
          </p:txBody>
        </p:sp>
      </p:grpSp>
      <p:sp>
        <p:nvSpPr>
          <p:cNvPr name="TextBox 13" id="13"/>
          <p:cNvSpPr txBox="true"/>
          <p:nvPr/>
        </p:nvSpPr>
        <p:spPr>
          <a:xfrm rot="0">
            <a:off x="5133594" y="933450"/>
            <a:ext cx="7670419" cy="1811020"/>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FACTORY STORE MANAGMENT SYSTEM</a:t>
            </a:r>
          </a:p>
        </p:txBody>
      </p:sp>
      <p:sp>
        <p:nvSpPr>
          <p:cNvPr name="Freeform 14" id="14"/>
          <p:cNvSpPr/>
          <p:nvPr/>
        </p:nvSpPr>
        <p:spPr>
          <a:xfrm flipH="false" flipV="false" rot="0">
            <a:off x="12569616" y="7007915"/>
            <a:ext cx="2248838" cy="3038970"/>
          </a:xfrm>
          <a:custGeom>
            <a:avLst/>
            <a:gdLst/>
            <a:ahLst/>
            <a:cxnLst/>
            <a:rect r="r" b="b" t="t" l="l"/>
            <a:pathLst>
              <a:path h="3038970" w="2248838">
                <a:moveTo>
                  <a:pt x="0" y="0"/>
                </a:moveTo>
                <a:lnTo>
                  <a:pt x="2248838" y="0"/>
                </a:lnTo>
                <a:lnTo>
                  <a:pt x="2248838" y="3038970"/>
                </a:lnTo>
                <a:lnTo>
                  <a:pt x="0" y="303897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p:cSld>
    <p:bg>
      <p:bgPr>
        <a:solidFill>
          <a:srgbClr val="EFE8C8"/>
        </a:solidFill>
      </p:bgPr>
    </p:bg>
    <p:spTree>
      <p:nvGrpSpPr>
        <p:cNvPr id="1" name=""/>
        <p:cNvGrpSpPr/>
        <p:nvPr/>
      </p:nvGrpSpPr>
      <p:grpSpPr>
        <a:xfrm>
          <a:off x="0" y="0"/>
          <a:ext cx="0" cy="0"/>
          <a:chOff x="0" y="0"/>
          <a:chExt cx="0" cy="0"/>
        </a:xfrm>
      </p:grpSpPr>
      <p:grpSp>
        <p:nvGrpSpPr>
          <p:cNvPr name="Group 2" id="2"/>
          <p:cNvGrpSpPr/>
          <p:nvPr/>
        </p:nvGrpSpPr>
        <p:grpSpPr>
          <a:xfrm rot="0">
            <a:off x="799473" y="1393730"/>
            <a:ext cx="15700725" cy="8192020"/>
            <a:chOff x="0" y="0"/>
            <a:chExt cx="4135170" cy="2157569"/>
          </a:xfrm>
        </p:grpSpPr>
        <p:sp>
          <p:nvSpPr>
            <p:cNvPr name="Freeform 3" id="3"/>
            <p:cNvSpPr/>
            <p:nvPr/>
          </p:nvSpPr>
          <p:spPr>
            <a:xfrm flipH="false" flipV="false" rot="0">
              <a:off x="0" y="0"/>
              <a:ext cx="4135170" cy="2157569"/>
            </a:xfrm>
            <a:custGeom>
              <a:avLst/>
              <a:gdLst/>
              <a:ahLst/>
              <a:cxnLst/>
              <a:rect r="r" b="b" t="t" l="l"/>
              <a:pathLst>
                <a:path h="2157569" w="4135170">
                  <a:moveTo>
                    <a:pt x="25148" y="0"/>
                  </a:moveTo>
                  <a:lnTo>
                    <a:pt x="4110023" y="0"/>
                  </a:lnTo>
                  <a:cubicBezTo>
                    <a:pt x="4123911" y="0"/>
                    <a:pt x="4135170" y="11259"/>
                    <a:pt x="4135170" y="25148"/>
                  </a:cubicBezTo>
                  <a:lnTo>
                    <a:pt x="4135170" y="2132421"/>
                  </a:lnTo>
                  <a:cubicBezTo>
                    <a:pt x="4135170" y="2146310"/>
                    <a:pt x="4123911" y="2157569"/>
                    <a:pt x="4110023" y="2157569"/>
                  </a:cubicBezTo>
                  <a:lnTo>
                    <a:pt x="25148" y="2157569"/>
                  </a:lnTo>
                  <a:cubicBezTo>
                    <a:pt x="11259" y="2157569"/>
                    <a:pt x="0" y="2146310"/>
                    <a:pt x="0" y="2132421"/>
                  </a:cubicBezTo>
                  <a:lnTo>
                    <a:pt x="0" y="25148"/>
                  </a:lnTo>
                  <a:cubicBezTo>
                    <a:pt x="0" y="11259"/>
                    <a:pt x="11259" y="0"/>
                    <a:pt x="25148" y="0"/>
                  </a:cubicBezTo>
                  <a:close/>
                </a:path>
              </a:pathLst>
            </a:custGeom>
            <a:solidFill>
              <a:srgbClr val="87BE80"/>
            </a:solidFill>
          </p:spPr>
        </p:sp>
        <p:sp>
          <p:nvSpPr>
            <p:cNvPr name="TextBox 4" id="4"/>
            <p:cNvSpPr txBox="true"/>
            <p:nvPr/>
          </p:nvSpPr>
          <p:spPr>
            <a:xfrm>
              <a:off x="0" y="-161925"/>
              <a:ext cx="4135170" cy="2319494"/>
            </a:xfrm>
            <a:prstGeom prst="rect">
              <a:avLst/>
            </a:prstGeom>
          </p:spPr>
          <p:txBody>
            <a:bodyPr anchor="ctr" rtlCol="false" tIns="50800" lIns="50800" bIns="50800" rIns="50800"/>
            <a:lstStyle/>
            <a:p>
              <a:pPr algn="ctr">
                <a:lnSpc>
                  <a:spcPts val="4781"/>
                </a:lnSpc>
              </a:pPr>
            </a:p>
          </p:txBody>
        </p:sp>
      </p:grpSp>
      <p:sp>
        <p:nvSpPr>
          <p:cNvPr name="TextBox 5" id="5"/>
          <p:cNvSpPr txBox="true"/>
          <p:nvPr/>
        </p:nvSpPr>
        <p:spPr>
          <a:xfrm rot="0">
            <a:off x="1350112" y="1795806"/>
            <a:ext cx="14903926" cy="7149744"/>
          </a:xfrm>
          <a:prstGeom prst="rect">
            <a:avLst/>
          </a:prstGeom>
        </p:spPr>
        <p:txBody>
          <a:bodyPr anchor="t" rtlCol="false" tIns="0" lIns="0" bIns="0" rIns="0">
            <a:spAutoFit/>
          </a:bodyPr>
          <a:lstStyle/>
          <a:p>
            <a:pPr algn="l">
              <a:lnSpc>
                <a:spcPts val="7194"/>
              </a:lnSpc>
              <a:spcBef>
                <a:spcPct val="0"/>
              </a:spcBef>
            </a:pPr>
            <a:r>
              <a:rPr lang="en-US" sz="3847">
                <a:solidFill>
                  <a:srgbClr val="000000"/>
                </a:solidFill>
                <a:latin typeface="Canva Sans Bold"/>
              </a:rPr>
              <a:t>3. Update</a:t>
            </a:r>
          </a:p>
          <a:p>
            <a:pPr algn="l">
              <a:lnSpc>
                <a:spcPts val="7194"/>
              </a:lnSpc>
              <a:spcBef>
                <a:spcPct val="0"/>
              </a:spcBef>
            </a:pPr>
            <a:r>
              <a:rPr lang="en-US" sz="3847">
                <a:solidFill>
                  <a:srgbClr val="000000"/>
                </a:solidFill>
                <a:latin typeface="Canva Sans"/>
              </a:rPr>
              <a:t>The UPDATE operation modifies existing records in a table. Here’s how you can update an employee’s salary in the Employee table:</a:t>
            </a:r>
          </a:p>
          <a:p>
            <a:pPr algn="l">
              <a:lnSpc>
                <a:spcPts val="7194"/>
              </a:lnSpc>
              <a:spcBef>
                <a:spcPct val="0"/>
              </a:spcBef>
            </a:pPr>
          </a:p>
          <a:p>
            <a:pPr algn="l">
              <a:lnSpc>
                <a:spcPts val="7194"/>
              </a:lnSpc>
              <a:spcBef>
                <a:spcPct val="0"/>
              </a:spcBef>
            </a:pPr>
            <a:r>
              <a:rPr lang="en-US" sz="3847">
                <a:solidFill>
                  <a:srgbClr val="000000"/>
                </a:solidFill>
                <a:latin typeface="Canva Sans"/>
              </a:rPr>
              <a:t>UPDATE Employee</a:t>
            </a:r>
          </a:p>
          <a:p>
            <a:pPr algn="l">
              <a:lnSpc>
                <a:spcPts val="7194"/>
              </a:lnSpc>
              <a:spcBef>
                <a:spcPct val="0"/>
              </a:spcBef>
            </a:pPr>
            <a:r>
              <a:rPr lang="en-US" sz="3847">
                <a:solidFill>
                  <a:srgbClr val="000000"/>
                </a:solidFill>
                <a:latin typeface="Canva Sans"/>
              </a:rPr>
              <a:t>SET Salary = 65000.00</a:t>
            </a:r>
          </a:p>
          <a:p>
            <a:pPr algn="l">
              <a:lnSpc>
                <a:spcPts val="7194"/>
              </a:lnSpc>
              <a:spcBef>
                <a:spcPct val="0"/>
              </a:spcBef>
            </a:pPr>
            <a:r>
              <a:rPr lang="en-US" sz="3847">
                <a:solidFill>
                  <a:srgbClr val="000000"/>
                </a:solidFill>
                <a:latin typeface="Canva Sans"/>
              </a:rPr>
              <a:t>WHERE ID = 1;</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EFE8C8"/>
        </a:solidFill>
      </p:bgPr>
    </p:bg>
    <p:spTree>
      <p:nvGrpSpPr>
        <p:cNvPr id="1" name=""/>
        <p:cNvGrpSpPr/>
        <p:nvPr/>
      </p:nvGrpSpPr>
      <p:grpSpPr>
        <a:xfrm>
          <a:off x="0" y="0"/>
          <a:ext cx="0" cy="0"/>
          <a:chOff x="0" y="0"/>
          <a:chExt cx="0" cy="0"/>
        </a:xfrm>
      </p:grpSpPr>
      <p:grpSp>
        <p:nvGrpSpPr>
          <p:cNvPr name="Group 2" id="2"/>
          <p:cNvGrpSpPr/>
          <p:nvPr/>
        </p:nvGrpSpPr>
        <p:grpSpPr>
          <a:xfrm rot="0">
            <a:off x="555281" y="1323420"/>
            <a:ext cx="17177438" cy="5889350"/>
            <a:chOff x="0" y="0"/>
            <a:chExt cx="4524099" cy="1551105"/>
          </a:xfrm>
        </p:grpSpPr>
        <p:sp>
          <p:nvSpPr>
            <p:cNvPr name="Freeform 3" id="3"/>
            <p:cNvSpPr/>
            <p:nvPr/>
          </p:nvSpPr>
          <p:spPr>
            <a:xfrm flipH="false" flipV="false" rot="0">
              <a:off x="0" y="0"/>
              <a:ext cx="4524099" cy="1551105"/>
            </a:xfrm>
            <a:custGeom>
              <a:avLst/>
              <a:gdLst/>
              <a:ahLst/>
              <a:cxnLst/>
              <a:rect r="r" b="b" t="t" l="l"/>
              <a:pathLst>
                <a:path h="1551105" w="4524099">
                  <a:moveTo>
                    <a:pt x="22986" y="0"/>
                  </a:moveTo>
                  <a:lnTo>
                    <a:pt x="4501113" y="0"/>
                  </a:lnTo>
                  <a:cubicBezTo>
                    <a:pt x="4507209" y="0"/>
                    <a:pt x="4513056" y="2422"/>
                    <a:pt x="4517366" y="6732"/>
                  </a:cubicBezTo>
                  <a:cubicBezTo>
                    <a:pt x="4521677" y="11043"/>
                    <a:pt x="4524099" y="16890"/>
                    <a:pt x="4524099" y="22986"/>
                  </a:cubicBezTo>
                  <a:lnTo>
                    <a:pt x="4524099" y="1528119"/>
                  </a:lnTo>
                  <a:cubicBezTo>
                    <a:pt x="4524099" y="1534215"/>
                    <a:pt x="4521677" y="1540062"/>
                    <a:pt x="4517366" y="1544372"/>
                  </a:cubicBezTo>
                  <a:cubicBezTo>
                    <a:pt x="4513056" y="1548683"/>
                    <a:pt x="4507209" y="1551105"/>
                    <a:pt x="4501113" y="1551105"/>
                  </a:cubicBezTo>
                  <a:lnTo>
                    <a:pt x="22986" y="1551105"/>
                  </a:lnTo>
                  <a:cubicBezTo>
                    <a:pt x="16890" y="1551105"/>
                    <a:pt x="11043" y="1548683"/>
                    <a:pt x="6732" y="1544372"/>
                  </a:cubicBezTo>
                  <a:cubicBezTo>
                    <a:pt x="2422" y="1540062"/>
                    <a:pt x="0" y="1534215"/>
                    <a:pt x="0" y="1528119"/>
                  </a:cubicBezTo>
                  <a:lnTo>
                    <a:pt x="0" y="22986"/>
                  </a:lnTo>
                  <a:cubicBezTo>
                    <a:pt x="0" y="16890"/>
                    <a:pt x="2422" y="11043"/>
                    <a:pt x="6732" y="6732"/>
                  </a:cubicBezTo>
                  <a:cubicBezTo>
                    <a:pt x="11043" y="2422"/>
                    <a:pt x="16890" y="0"/>
                    <a:pt x="22986" y="0"/>
                  </a:cubicBezTo>
                  <a:close/>
                </a:path>
              </a:pathLst>
            </a:custGeom>
            <a:solidFill>
              <a:srgbClr val="87BE80"/>
            </a:solidFill>
          </p:spPr>
        </p:sp>
        <p:sp>
          <p:nvSpPr>
            <p:cNvPr name="TextBox 4" id="4"/>
            <p:cNvSpPr txBox="true"/>
            <p:nvPr/>
          </p:nvSpPr>
          <p:spPr>
            <a:xfrm>
              <a:off x="0" y="-161925"/>
              <a:ext cx="4524099" cy="1713030"/>
            </a:xfrm>
            <a:prstGeom prst="rect">
              <a:avLst/>
            </a:prstGeom>
          </p:spPr>
          <p:txBody>
            <a:bodyPr anchor="ctr" rtlCol="false" tIns="50800" lIns="50800" bIns="50800" rIns="50800"/>
            <a:lstStyle/>
            <a:p>
              <a:pPr algn="ctr">
                <a:lnSpc>
                  <a:spcPts val="4781"/>
                </a:lnSpc>
              </a:pPr>
            </a:p>
          </p:txBody>
        </p:sp>
      </p:grpSp>
      <p:sp>
        <p:nvSpPr>
          <p:cNvPr name="TextBox 5" id="5"/>
          <p:cNvSpPr txBox="true"/>
          <p:nvPr/>
        </p:nvSpPr>
        <p:spPr>
          <a:xfrm rot="0">
            <a:off x="1028700" y="1316535"/>
            <a:ext cx="14631900" cy="6783155"/>
          </a:xfrm>
          <a:prstGeom prst="rect">
            <a:avLst/>
          </a:prstGeom>
        </p:spPr>
        <p:txBody>
          <a:bodyPr anchor="t" rtlCol="false" tIns="0" lIns="0" bIns="0" rIns="0">
            <a:spAutoFit/>
          </a:bodyPr>
          <a:lstStyle/>
          <a:p>
            <a:pPr algn="l">
              <a:lnSpc>
                <a:spcPts val="7319"/>
              </a:lnSpc>
              <a:spcBef>
                <a:spcPct val="0"/>
              </a:spcBef>
            </a:pPr>
            <a:r>
              <a:rPr lang="en-US" sz="3914">
                <a:solidFill>
                  <a:srgbClr val="000000"/>
                </a:solidFill>
                <a:latin typeface="Canva Sans Bold"/>
              </a:rPr>
              <a:t>4. Delete</a:t>
            </a:r>
          </a:p>
          <a:p>
            <a:pPr algn="l">
              <a:lnSpc>
                <a:spcPts val="7319"/>
              </a:lnSpc>
              <a:spcBef>
                <a:spcPct val="0"/>
              </a:spcBef>
            </a:pPr>
            <a:r>
              <a:rPr lang="en-US" sz="3914">
                <a:solidFill>
                  <a:srgbClr val="000000"/>
                </a:solidFill>
                <a:latin typeface="Canva Sans"/>
              </a:rPr>
              <a:t>The DELETE operation removes records from a table. Here’s how you can delete an employee from the Employee table:</a:t>
            </a:r>
          </a:p>
          <a:p>
            <a:pPr algn="l">
              <a:lnSpc>
                <a:spcPts val="7319"/>
              </a:lnSpc>
              <a:spcBef>
                <a:spcPct val="0"/>
              </a:spcBef>
            </a:pPr>
          </a:p>
          <a:p>
            <a:pPr algn="l">
              <a:lnSpc>
                <a:spcPts val="7319"/>
              </a:lnSpc>
              <a:spcBef>
                <a:spcPct val="0"/>
              </a:spcBef>
            </a:pPr>
            <a:r>
              <a:rPr lang="en-US" sz="3914">
                <a:solidFill>
                  <a:srgbClr val="000000"/>
                </a:solidFill>
                <a:latin typeface="Canva Sans"/>
              </a:rPr>
              <a:t>DELETE FROM Employee</a:t>
            </a:r>
          </a:p>
          <a:p>
            <a:pPr algn="l">
              <a:lnSpc>
                <a:spcPts val="7319"/>
              </a:lnSpc>
              <a:spcBef>
                <a:spcPct val="0"/>
              </a:spcBef>
            </a:pPr>
            <a:r>
              <a:rPr lang="en-US" sz="3914">
                <a:solidFill>
                  <a:srgbClr val="000000"/>
                </a:solidFill>
                <a:latin typeface="Canva Sans"/>
              </a:rPr>
              <a:t>WHERE ID = 2;</a:t>
            </a:r>
          </a:p>
          <a:p>
            <a:pPr algn="l">
              <a:lnSpc>
                <a:spcPts val="11041"/>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87BE80"/>
        </a:solidFill>
      </p:bgPr>
    </p:bg>
    <p:spTree>
      <p:nvGrpSpPr>
        <p:cNvPr id="1" name=""/>
        <p:cNvGrpSpPr/>
        <p:nvPr/>
      </p:nvGrpSpPr>
      <p:grpSpPr>
        <a:xfrm>
          <a:off x="0" y="0"/>
          <a:ext cx="0" cy="0"/>
          <a:chOff x="0" y="0"/>
          <a:chExt cx="0" cy="0"/>
        </a:xfrm>
      </p:grpSpPr>
      <p:grpSp>
        <p:nvGrpSpPr>
          <p:cNvPr name="Group 2" id="2"/>
          <p:cNvGrpSpPr/>
          <p:nvPr/>
        </p:nvGrpSpPr>
        <p:grpSpPr>
          <a:xfrm rot="0">
            <a:off x="0" y="0"/>
            <a:ext cx="9819438" cy="5143500"/>
            <a:chOff x="0" y="0"/>
            <a:chExt cx="2586189" cy="1354667"/>
          </a:xfrm>
        </p:grpSpPr>
        <p:sp>
          <p:nvSpPr>
            <p:cNvPr name="Freeform 3" id="3"/>
            <p:cNvSpPr/>
            <p:nvPr/>
          </p:nvSpPr>
          <p:spPr>
            <a:xfrm flipH="false" flipV="false" rot="0">
              <a:off x="0" y="0"/>
              <a:ext cx="2586189" cy="1354667"/>
            </a:xfrm>
            <a:custGeom>
              <a:avLst/>
              <a:gdLst/>
              <a:ahLst/>
              <a:cxnLst/>
              <a:rect r="r" b="b" t="t" l="l"/>
              <a:pathLst>
                <a:path h="1354667" w="2586189">
                  <a:moveTo>
                    <a:pt x="0" y="0"/>
                  </a:moveTo>
                  <a:lnTo>
                    <a:pt x="2586189" y="0"/>
                  </a:lnTo>
                  <a:lnTo>
                    <a:pt x="2586189" y="1354667"/>
                  </a:lnTo>
                  <a:lnTo>
                    <a:pt x="0" y="1354667"/>
                  </a:lnTo>
                  <a:close/>
                </a:path>
              </a:pathLst>
            </a:custGeom>
            <a:solidFill>
              <a:srgbClr val="EFE8C8"/>
            </a:solidFill>
          </p:spPr>
        </p:sp>
        <p:sp>
          <p:nvSpPr>
            <p:cNvPr name="TextBox 4" id="4"/>
            <p:cNvSpPr txBox="true"/>
            <p:nvPr/>
          </p:nvSpPr>
          <p:spPr>
            <a:xfrm>
              <a:off x="0" y="-161925"/>
              <a:ext cx="2586189" cy="1516592"/>
            </a:xfrm>
            <a:prstGeom prst="rect">
              <a:avLst/>
            </a:prstGeom>
          </p:spPr>
          <p:txBody>
            <a:bodyPr anchor="ctr" rtlCol="false" tIns="50800" lIns="50800" bIns="50800" rIns="50800"/>
            <a:lstStyle/>
            <a:p>
              <a:pPr algn="ctr">
                <a:lnSpc>
                  <a:spcPts val="4781"/>
                </a:lnSpc>
              </a:pPr>
            </a:p>
          </p:txBody>
        </p:sp>
      </p:grpSp>
      <p:grpSp>
        <p:nvGrpSpPr>
          <p:cNvPr name="Group 5" id="5"/>
          <p:cNvGrpSpPr/>
          <p:nvPr/>
        </p:nvGrpSpPr>
        <p:grpSpPr>
          <a:xfrm rot="0">
            <a:off x="7581139" y="5275345"/>
            <a:ext cx="10706861" cy="5011655"/>
            <a:chOff x="0" y="0"/>
            <a:chExt cx="2819914" cy="1319942"/>
          </a:xfrm>
        </p:grpSpPr>
        <p:sp>
          <p:nvSpPr>
            <p:cNvPr name="Freeform 6" id="6"/>
            <p:cNvSpPr/>
            <p:nvPr/>
          </p:nvSpPr>
          <p:spPr>
            <a:xfrm flipH="false" flipV="false" rot="0">
              <a:off x="0" y="0"/>
              <a:ext cx="2819914" cy="1319942"/>
            </a:xfrm>
            <a:custGeom>
              <a:avLst/>
              <a:gdLst/>
              <a:ahLst/>
              <a:cxnLst/>
              <a:rect r="r" b="b" t="t" l="l"/>
              <a:pathLst>
                <a:path h="1319942" w="2819914">
                  <a:moveTo>
                    <a:pt x="0" y="0"/>
                  </a:moveTo>
                  <a:lnTo>
                    <a:pt x="2819914" y="0"/>
                  </a:lnTo>
                  <a:lnTo>
                    <a:pt x="2819914" y="1319942"/>
                  </a:lnTo>
                  <a:lnTo>
                    <a:pt x="0" y="1319942"/>
                  </a:lnTo>
                  <a:close/>
                </a:path>
              </a:pathLst>
            </a:custGeom>
            <a:solidFill>
              <a:srgbClr val="EFE8C8"/>
            </a:solidFill>
          </p:spPr>
        </p:sp>
        <p:sp>
          <p:nvSpPr>
            <p:cNvPr name="TextBox 7" id="7"/>
            <p:cNvSpPr txBox="true"/>
            <p:nvPr/>
          </p:nvSpPr>
          <p:spPr>
            <a:xfrm>
              <a:off x="0" y="-161925"/>
              <a:ext cx="2819914" cy="1481867"/>
            </a:xfrm>
            <a:prstGeom prst="rect">
              <a:avLst/>
            </a:prstGeom>
          </p:spPr>
          <p:txBody>
            <a:bodyPr anchor="ctr" rtlCol="false" tIns="50800" lIns="50800" bIns="50800" rIns="50800"/>
            <a:lstStyle/>
            <a:p>
              <a:pPr algn="ctr">
                <a:lnSpc>
                  <a:spcPts val="4781"/>
                </a:lnSpc>
              </a:pPr>
            </a:p>
          </p:txBody>
        </p:sp>
      </p:grpSp>
      <p:sp>
        <p:nvSpPr>
          <p:cNvPr name="Freeform 8" id="8"/>
          <p:cNvSpPr/>
          <p:nvPr/>
        </p:nvSpPr>
        <p:spPr>
          <a:xfrm flipH="false" flipV="false" rot="0">
            <a:off x="5507513" y="0"/>
            <a:ext cx="7172217" cy="10171313"/>
          </a:xfrm>
          <a:custGeom>
            <a:avLst/>
            <a:gdLst/>
            <a:ahLst/>
            <a:cxnLst/>
            <a:rect r="r" b="b" t="t" l="l"/>
            <a:pathLst>
              <a:path h="10171313" w="7172217">
                <a:moveTo>
                  <a:pt x="0" y="0"/>
                </a:moveTo>
                <a:lnTo>
                  <a:pt x="7172216" y="0"/>
                </a:lnTo>
                <a:lnTo>
                  <a:pt x="7172216" y="10171313"/>
                </a:lnTo>
                <a:lnTo>
                  <a:pt x="0" y="10171313"/>
                </a:lnTo>
                <a:lnTo>
                  <a:pt x="0" y="0"/>
                </a:lnTo>
                <a:close/>
              </a:path>
            </a:pathLst>
          </a:custGeom>
          <a:blipFill>
            <a:blip r:embed="rId2"/>
            <a:stretch>
              <a:fillRect l="-1392" t="-1163" r="-108" b="0"/>
            </a:stretch>
          </a:blipFill>
        </p:spPr>
      </p:sp>
      <p:sp>
        <p:nvSpPr>
          <p:cNvPr name="Freeform 9" id="9"/>
          <p:cNvSpPr/>
          <p:nvPr/>
        </p:nvSpPr>
        <p:spPr>
          <a:xfrm flipH="false" flipV="false" rot="0">
            <a:off x="1429899" y="6735663"/>
            <a:ext cx="2422374" cy="2836588"/>
          </a:xfrm>
          <a:custGeom>
            <a:avLst/>
            <a:gdLst/>
            <a:ahLst/>
            <a:cxnLst/>
            <a:rect r="r" b="b" t="t" l="l"/>
            <a:pathLst>
              <a:path h="2836588" w="2422374">
                <a:moveTo>
                  <a:pt x="0" y="0"/>
                </a:moveTo>
                <a:lnTo>
                  <a:pt x="2422374" y="0"/>
                </a:lnTo>
                <a:lnTo>
                  <a:pt x="2422374" y="2836588"/>
                </a:lnTo>
                <a:lnTo>
                  <a:pt x="0" y="2836588"/>
                </a:lnTo>
                <a:lnTo>
                  <a:pt x="0" y="0"/>
                </a:lnTo>
                <a:close/>
              </a:path>
            </a:pathLst>
          </a:custGeom>
          <a:blipFill>
            <a:blip r:embed="rId3"/>
            <a:stretch>
              <a:fillRect l="-2328" t="0" r="-2328" b="0"/>
            </a:stretch>
          </a:blipFill>
        </p:spPr>
      </p:sp>
      <p:sp>
        <p:nvSpPr>
          <p:cNvPr name="Freeform 10" id="10"/>
          <p:cNvSpPr/>
          <p:nvPr/>
        </p:nvSpPr>
        <p:spPr>
          <a:xfrm flipH="false" flipV="false" rot="0">
            <a:off x="13220740" y="458625"/>
            <a:ext cx="4952166" cy="4114800"/>
          </a:xfrm>
          <a:custGeom>
            <a:avLst/>
            <a:gdLst/>
            <a:ahLst/>
            <a:cxnLst/>
            <a:rect r="r" b="b" t="t" l="l"/>
            <a:pathLst>
              <a:path h="4114800" w="4952166">
                <a:moveTo>
                  <a:pt x="0" y="0"/>
                </a:moveTo>
                <a:lnTo>
                  <a:pt x="4952166" y="0"/>
                </a:lnTo>
                <a:lnTo>
                  <a:pt x="4952166"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1" id="11"/>
          <p:cNvSpPr txBox="true"/>
          <p:nvPr/>
        </p:nvSpPr>
        <p:spPr>
          <a:xfrm rot="0">
            <a:off x="5457134" y="-11233"/>
            <a:ext cx="7272974" cy="4417759"/>
          </a:xfrm>
          <a:prstGeom prst="rect">
            <a:avLst/>
          </a:prstGeom>
        </p:spPr>
        <p:txBody>
          <a:bodyPr anchor="t" rtlCol="false" tIns="0" lIns="0" bIns="0" rIns="0">
            <a:spAutoFit/>
          </a:bodyPr>
          <a:lstStyle/>
          <a:p>
            <a:pPr algn="ctr">
              <a:lnSpc>
                <a:spcPts val="5064"/>
              </a:lnSpc>
            </a:pPr>
          </a:p>
          <a:p>
            <a:pPr algn="ctr">
              <a:lnSpc>
                <a:spcPts val="5064"/>
              </a:lnSpc>
            </a:pPr>
            <a:r>
              <a:rPr lang="en-US" sz="2708">
                <a:solidFill>
                  <a:srgbClr val="000000"/>
                </a:solidFill>
                <a:latin typeface="Canva Sans Bold Italics"/>
              </a:rPr>
              <a:t>Primary Key</a:t>
            </a:r>
            <a:r>
              <a:rPr lang="en-US" sz="2708">
                <a:solidFill>
                  <a:srgbClr val="000000"/>
                </a:solidFill>
                <a:latin typeface="Canva Sans"/>
              </a:rPr>
              <a:t>:</a:t>
            </a:r>
          </a:p>
          <a:p>
            <a:pPr algn="ctr">
              <a:lnSpc>
                <a:spcPts val="5064"/>
              </a:lnSpc>
              <a:spcBef>
                <a:spcPct val="0"/>
              </a:spcBef>
            </a:pPr>
            <a:r>
              <a:rPr lang="en-US" sz="2708">
                <a:solidFill>
                  <a:srgbClr val="000000"/>
                </a:solidFill>
                <a:latin typeface="Canva Sans"/>
              </a:rPr>
              <a:t> A primary key uniquely identifies each rec</a:t>
            </a:r>
            <a:r>
              <a:rPr lang="en-US" sz="2708">
                <a:solidFill>
                  <a:srgbClr val="000000"/>
                </a:solidFill>
                <a:latin typeface="Canva Sans"/>
              </a:rPr>
              <a:t>ord in a table. It ensures that each record is unique and serves as a reference point for other tables' foreign keys.</a:t>
            </a:r>
          </a:p>
          <a:p>
            <a:pPr algn="ctr">
              <a:lnSpc>
                <a:spcPts val="5064"/>
              </a:lnSpc>
              <a:spcBef>
                <a:spcPct val="0"/>
              </a:spcBef>
            </a:pPr>
          </a:p>
        </p:txBody>
      </p:sp>
      <p:sp>
        <p:nvSpPr>
          <p:cNvPr name="TextBox 12" id="12"/>
          <p:cNvSpPr txBox="true"/>
          <p:nvPr/>
        </p:nvSpPr>
        <p:spPr>
          <a:xfrm rot="0">
            <a:off x="5708158" y="5618245"/>
            <a:ext cx="6770926" cy="4178725"/>
          </a:xfrm>
          <a:prstGeom prst="rect">
            <a:avLst/>
          </a:prstGeom>
        </p:spPr>
        <p:txBody>
          <a:bodyPr anchor="t" rtlCol="false" tIns="0" lIns="0" bIns="0" rIns="0">
            <a:spAutoFit/>
          </a:bodyPr>
          <a:lstStyle/>
          <a:p>
            <a:pPr algn="ctr">
              <a:lnSpc>
                <a:spcPts val="4968"/>
              </a:lnSpc>
              <a:spcBef>
                <a:spcPct val="0"/>
              </a:spcBef>
            </a:pPr>
            <a:r>
              <a:rPr lang="en-US" sz="2656">
                <a:solidFill>
                  <a:srgbClr val="000000"/>
                </a:solidFill>
                <a:latin typeface="Canva Sans Bold Italics"/>
              </a:rPr>
              <a:t>Foreign Key:</a:t>
            </a:r>
          </a:p>
          <a:p>
            <a:pPr algn="ctr">
              <a:lnSpc>
                <a:spcPts val="4781"/>
              </a:lnSpc>
              <a:spcBef>
                <a:spcPct val="0"/>
              </a:spcBef>
            </a:pPr>
            <a:r>
              <a:rPr lang="en-US" sz="2556">
                <a:solidFill>
                  <a:srgbClr val="000000"/>
                </a:solidFill>
                <a:latin typeface="Canva Sans"/>
              </a:rPr>
              <a:t> A foreign key establishes a relationship between two tables. It links a column in one table to the primary key column of another table, facilitating data integrity and enforcing referential integrity constraints.</a:t>
            </a: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87BE80"/>
        </a:solidFill>
      </p:bgPr>
    </p:bg>
    <p:spTree>
      <p:nvGrpSpPr>
        <p:cNvPr id="1" name=""/>
        <p:cNvGrpSpPr/>
        <p:nvPr/>
      </p:nvGrpSpPr>
      <p:grpSpPr>
        <a:xfrm>
          <a:off x="0" y="0"/>
          <a:ext cx="0" cy="0"/>
          <a:chOff x="0" y="0"/>
          <a:chExt cx="0" cy="0"/>
        </a:xfrm>
      </p:grpSpPr>
      <p:grpSp>
        <p:nvGrpSpPr>
          <p:cNvPr name="Group 2" id="2"/>
          <p:cNvGrpSpPr/>
          <p:nvPr/>
        </p:nvGrpSpPr>
        <p:grpSpPr>
          <a:xfrm rot="0">
            <a:off x="1028700" y="2936200"/>
            <a:ext cx="16230600" cy="4912538"/>
            <a:chOff x="0" y="0"/>
            <a:chExt cx="21640800" cy="6550051"/>
          </a:xfrm>
        </p:grpSpPr>
        <p:grpSp>
          <p:nvGrpSpPr>
            <p:cNvPr name="Group 3" id="3"/>
            <p:cNvGrpSpPr/>
            <p:nvPr/>
          </p:nvGrpSpPr>
          <p:grpSpPr>
            <a:xfrm rot="0">
              <a:off x="0" y="0"/>
              <a:ext cx="21640800" cy="6550051"/>
              <a:chOff x="0" y="0"/>
              <a:chExt cx="4274726" cy="1293837"/>
            </a:xfrm>
          </p:grpSpPr>
          <p:sp>
            <p:nvSpPr>
              <p:cNvPr name="Freeform 4" id="4"/>
              <p:cNvSpPr/>
              <p:nvPr/>
            </p:nvSpPr>
            <p:spPr>
              <a:xfrm flipH="false" flipV="false" rot="0">
                <a:off x="0" y="0"/>
                <a:ext cx="4274726" cy="1293837"/>
              </a:xfrm>
              <a:custGeom>
                <a:avLst/>
                <a:gdLst/>
                <a:ahLst/>
                <a:cxnLst/>
                <a:rect r="r" b="b" t="t" l="l"/>
                <a:pathLst>
                  <a:path h="1293837" w="4274726">
                    <a:moveTo>
                      <a:pt x="24327" y="0"/>
                    </a:moveTo>
                    <a:lnTo>
                      <a:pt x="4250399" y="0"/>
                    </a:lnTo>
                    <a:cubicBezTo>
                      <a:pt x="4263834" y="0"/>
                      <a:pt x="4274726" y="10891"/>
                      <a:pt x="4274726" y="24327"/>
                    </a:cubicBezTo>
                    <a:lnTo>
                      <a:pt x="4274726" y="1269510"/>
                    </a:lnTo>
                    <a:cubicBezTo>
                      <a:pt x="4274726" y="1275962"/>
                      <a:pt x="4272163" y="1282150"/>
                      <a:pt x="4267601" y="1286712"/>
                    </a:cubicBezTo>
                    <a:cubicBezTo>
                      <a:pt x="4263039" y="1291274"/>
                      <a:pt x="4256851" y="1293837"/>
                      <a:pt x="4250399" y="1293837"/>
                    </a:cubicBezTo>
                    <a:lnTo>
                      <a:pt x="24327" y="1293837"/>
                    </a:lnTo>
                    <a:cubicBezTo>
                      <a:pt x="10891" y="1293837"/>
                      <a:pt x="0" y="1282946"/>
                      <a:pt x="0" y="1269510"/>
                    </a:cubicBezTo>
                    <a:lnTo>
                      <a:pt x="0" y="24327"/>
                    </a:lnTo>
                    <a:cubicBezTo>
                      <a:pt x="0" y="10891"/>
                      <a:pt x="10891" y="0"/>
                      <a:pt x="24327" y="0"/>
                    </a:cubicBezTo>
                    <a:close/>
                  </a:path>
                </a:pathLst>
              </a:custGeom>
              <a:solidFill>
                <a:srgbClr val="DBD1B6"/>
              </a:solidFill>
            </p:spPr>
          </p:sp>
          <p:sp>
            <p:nvSpPr>
              <p:cNvPr name="TextBox 5" id="5"/>
              <p:cNvSpPr txBox="true"/>
              <p:nvPr/>
            </p:nvSpPr>
            <p:spPr>
              <a:xfrm>
                <a:off x="0" y="-161925"/>
                <a:ext cx="4274726" cy="1455762"/>
              </a:xfrm>
              <a:prstGeom prst="rect">
                <a:avLst/>
              </a:prstGeom>
            </p:spPr>
            <p:txBody>
              <a:bodyPr anchor="ctr" rtlCol="false" tIns="50800" lIns="50800" bIns="50800" rIns="50800"/>
              <a:lstStyle/>
              <a:p>
                <a:pPr algn="ctr">
                  <a:lnSpc>
                    <a:spcPts val="4781"/>
                  </a:lnSpc>
                </a:pPr>
              </a:p>
            </p:txBody>
          </p:sp>
        </p:grpSp>
        <p:sp>
          <p:nvSpPr>
            <p:cNvPr name="TextBox 6" id="6"/>
            <p:cNvSpPr txBox="true"/>
            <p:nvPr/>
          </p:nvSpPr>
          <p:spPr>
            <a:xfrm rot="0">
              <a:off x="432442" y="87361"/>
              <a:ext cx="20124784" cy="6061907"/>
            </a:xfrm>
            <a:prstGeom prst="rect">
              <a:avLst/>
            </a:prstGeom>
          </p:spPr>
          <p:txBody>
            <a:bodyPr anchor="t" rtlCol="false" tIns="0" lIns="0" bIns="0" rIns="0">
              <a:spAutoFit/>
            </a:bodyPr>
            <a:lstStyle/>
            <a:p>
              <a:pPr algn="ctr">
                <a:lnSpc>
                  <a:spcPts val="4591"/>
                </a:lnSpc>
                <a:spcBef>
                  <a:spcPct val="0"/>
                </a:spcBef>
              </a:pPr>
              <a:r>
                <a:rPr lang="en-US" sz="2455">
                  <a:solidFill>
                    <a:srgbClr val="000000"/>
                  </a:solidFill>
                  <a:latin typeface="Canva Sans"/>
                </a:rPr>
                <a:t>i</a:t>
              </a:r>
              <a:r>
                <a:rPr lang="en-US" sz="2455">
                  <a:solidFill>
                    <a:srgbClr val="000000"/>
                  </a:solidFill>
                  <a:latin typeface="Canva Sans"/>
                </a:rPr>
                <a:t>n conclusion, our Factory Store Management System database project represents a significant step forward in revolutionizing how factories manage their store operations. By centralizing data, automating processes, and providing insightful analytics, our system empowers factory managers to navigate the complexities of store management with ease and confidence.</a:t>
              </a:r>
            </a:p>
            <a:p>
              <a:pPr algn="ctr">
                <a:lnSpc>
                  <a:spcPts val="4591"/>
                </a:lnSpc>
                <a:spcBef>
                  <a:spcPct val="0"/>
                </a:spcBef>
              </a:pPr>
              <a:r>
                <a:rPr lang="en-US" sz="2455">
                  <a:solidFill>
                    <a:srgbClr val="000000"/>
                  </a:solidFill>
                  <a:latin typeface="Canva Sans"/>
                </a:rPr>
                <a:t>Through this project, we envision a future where factories can operate more efficiently, reduce costs, minimize waste, and ultimately drive greater profitability. As technology continues to evolve, we remain committed to refining and enhancing our database project to meet the evolving needs of the industrial landscape.</a:t>
              </a:r>
            </a:p>
          </p:txBody>
        </p:sp>
      </p:grpSp>
      <p:sp>
        <p:nvSpPr>
          <p:cNvPr name="TextBox 7" id="7"/>
          <p:cNvSpPr txBox="true"/>
          <p:nvPr/>
        </p:nvSpPr>
        <p:spPr>
          <a:xfrm rot="0">
            <a:off x="7715027" y="1612933"/>
            <a:ext cx="2857946" cy="695946"/>
          </a:xfrm>
          <a:prstGeom prst="rect">
            <a:avLst/>
          </a:prstGeom>
        </p:spPr>
        <p:txBody>
          <a:bodyPr anchor="t" rtlCol="false" tIns="0" lIns="0" bIns="0" rIns="0">
            <a:spAutoFit/>
          </a:bodyPr>
          <a:lstStyle/>
          <a:p>
            <a:pPr algn="ctr">
              <a:lnSpc>
                <a:spcPts val="5740"/>
              </a:lnSpc>
            </a:pPr>
            <a:r>
              <a:rPr lang="en-US" sz="4100">
                <a:solidFill>
                  <a:srgbClr val="FFFFFF"/>
                </a:solidFill>
                <a:latin typeface="Canva Sans Bold Italics"/>
              </a:rPr>
              <a:t>Conclusion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87BE80"/>
        </a:solidFill>
      </p:bgPr>
    </p:bg>
    <p:spTree>
      <p:nvGrpSpPr>
        <p:cNvPr id="1" name=""/>
        <p:cNvGrpSpPr/>
        <p:nvPr/>
      </p:nvGrpSpPr>
      <p:grpSpPr>
        <a:xfrm>
          <a:off x="0" y="0"/>
          <a:ext cx="0" cy="0"/>
          <a:chOff x="0" y="0"/>
          <a:chExt cx="0" cy="0"/>
        </a:xfrm>
      </p:grpSpPr>
      <p:grpSp>
        <p:nvGrpSpPr>
          <p:cNvPr name="Group 2" id="2"/>
          <p:cNvGrpSpPr/>
          <p:nvPr/>
        </p:nvGrpSpPr>
        <p:grpSpPr>
          <a:xfrm rot="0">
            <a:off x="762957" y="1307225"/>
            <a:ext cx="16762086" cy="7951075"/>
            <a:chOff x="0" y="0"/>
            <a:chExt cx="4414706" cy="2094110"/>
          </a:xfrm>
        </p:grpSpPr>
        <p:sp>
          <p:nvSpPr>
            <p:cNvPr name="Freeform 3" id="3"/>
            <p:cNvSpPr/>
            <p:nvPr/>
          </p:nvSpPr>
          <p:spPr>
            <a:xfrm flipH="false" flipV="false" rot="0">
              <a:off x="0" y="0"/>
              <a:ext cx="4414706" cy="2094110"/>
            </a:xfrm>
            <a:custGeom>
              <a:avLst/>
              <a:gdLst/>
              <a:ahLst/>
              <a:cxnLst/>
              <a:rect r="r" b="b" t="t" l="l"/>
              <a:pathLst>
                <a:path h="2094110" w="4414706">
                  <a:moveTo>
                    <a:pt x="23555" y="0"/>
                  </a:moveTo>
                  <a:lnTo>
                    <a:pt x="4391150" y="0"/>
                  </a:lnTo>
                  <a:cubicBezTo>
                    <a:pt x="4404159" y="0"/>
                    <a:pt x="4414706" y="10546"/>
                    <a:pt x="4414706" y="23555"/>
                  </a:cubicBezTo>
                  <a:lnTo>
                    <a:pt x="4414706" y="2070555"/>
                  </a:lnTo>
                  <a:cubicBezTo>
                    <a:pt x="4414706" y="2076802"/>
                    <a:pt x="4412224" y="2082794"/>
                    <a:pt x="4407807" y="2087211"/>
                  </a:cubicBezTo>
                  <a:cubicBezTo>
                    <a:pt x="4403389" y="2091629"/>
                    <a:pt x="4397397" y="2094110"/>
                    <a:pt x="4391150" y="2094110"/>
                  </a:cubicBezTo>
                  <a:lnTo>
                    <a:pt x="23555" y="2094110"/>
                  </a:lnTo>
                  <a:cubicBezTo>
                    <a:pt x="17308" y="2094110"/>
                    <a:pt x="11317" y="2091629"/>
                    <a:pt x="6899" y="2087211"/>
                  </a:cubicBezTo>
                  <a:cubicBezTo>
                    <a:pt x="2482" y="2082794"/>
                    <a:pt x="0" y="2076802"/>
                    <a:pt x="0" y="2070555"/>
                  </a:cubicBezTo>
                  <a:lnTo>
                    <a:pt x="0" y="23555"/>
                  </a:lnTo>
                  <a:cubicBezTo>
                    <a:pt x="0" y="17308"/>
                    <a:pt x="2482" y="11317"/>
                    <a:pt x="6899" y="6899"/>
                  </a:cubicBezTo>
                  <a:cubicBezTo>
                    <a:pt x="11317" y="2482"/>
                    <a:pt x="17308" y="0"/>
                    <a:pt x="23555" y="0"/>
                  </a:cubicBezTo>
                  <a:close/>
                </a:path>
              </a:pathLst>
            </a:custGeom>
            <a:solidFill>
              <a:srgbClr val="DBD1B6"/>
            </a:solidFill>
          </p:spPr>
        </p:sp>
        <p:sp>
          <p:nvSpPr>
            <p:cNvPr name="TextBox 4" id="4"/>
            <p:cNvSpPr txBox="true"/>
            <p:nvPr/>
          </p:nvSpPr>
          <p:spPr>
            <a:xfrm>
              <a:off x="0" y="-161925"/>
              <a:ext cx="4414706" cy="2256035"/>
            </a:xfrm>
            <a:prstGeom prst="rect">
              <a:avLst/>
            </a:prstGeom>
          </p:spPr>
          <p:txBody>
            <a:bodyPr anchor="ctr" rtlCol="false" tIns="50800" lIns="50800" bIns="50800" rIns="50800"/>
            <a:lstStyle/>
            <a:p>
              <a:pPr algn="ctr">
                <a:lnSpc>
                  <a:spcPts val="4781"/>
                </a:lnSpc>
              </a:pPr>
            </a:p>
          </p:txBody>
        </p:sp>
      </p:grpSp>
      <p:sp>
        <p:nvSpPr>
          <p:cNvPr name="Freeform 5" id="5"/>
          <p:cNvSpPr/>
          <p:nvPr/>
        </p:nvSpPr>
        <p:spPr>
          <a:xfrm flipH="false" flipV="false" rot="0">
            <a:off x="0" y="5282762"/>
            <a:ext cx="4255462" cy="4842631"/>
          </a:xfrm>
          <a:custGeom>
            <a:avLst/>
            <a:gdLst/>
            <a:ahLst/>
            <a:cxnLst/>
            <a:rect r="r" b="b" t="t" l="l"/>
            <a:pathLst>
              <a:path h="4842631" w="4255462">
                <a:moveTo>
                  <a:pt x="0" y="0"/>
                </a:moveTo>
                <a:lnTo>
                  <a:pt x="4255462" y="0"/>
                </a:lnTo>
                <a:lnTo>
                  <a:pt x="4255462" y="4842632"/>
                </a:lnTo>
                <a:lnTo>
                  <a:pt x="0" y="4842632"/>
                </a:lnTo>
                <a:lnTo>
                  <a:pt x="0" y="0"/>
                </a:lnTo>
                <a:close/>
              </a:path>
            </a:pathLst>
          </a:custGeom>
          <a:blipFill>
            <a:blip r:embed="rId2"/>
            <a:stretch>
              <a:fillRect l="0" t="0" r="0" b="0"/>
            </a:stretch>
          </a:blipFill>
        </p:spPr>
      </p:sp>
      <p:sp>
        <p:nvSpPr>
          <p:cNvPr name="Freeform 6" id="6"/>
          <p:cNvSpPr/>
          <p:nvPr/>
        </p:nvSpPr>
        <p:spPr>
          <a:xfrm flipH="true" flipV="false" rot="-5776949">
            <a:off x="13816017" y="-41397"/>
            <a:ext cx="4255462" cy="4842631"/>
          </a:xfrm>
          <a:custGeom>
            <a:avLst/>
            <a:gdLst/>
            <a:ahLst/>
            <a:cxnLst/>
            <a:rect r="r" b="b" t="t" l="l"/>
            <a:pathLst>
              <a:path h="4842631" w="4255462">
                <a:moveTo>
                  <a:pt x="4255462" y="0"/>
                </a:moveTo>
                <a:lnTo>
                  <a:pt x="0" y="0"/>
                </a:lnTo>
                <a:lnTo>
                  <a:pt x="0" y="4842632"/>
                </a:lnTo>
                <a:lnTo>
                  <a:pt x="4255462" y="4842632"/>
                </a:lnTo>
                <a:lnTo>
                  <a:pt x="4255462" y="0"/>
                </a:lnTo>
                <a:close/>
              </a:path>
            </a:pathLst>
          </a:custGeom>
          <a:blipFill>
            <a:blip r:embed="rId2"/>
            <a:stretch>
              <a:fillRect l="0" t="0" r="0" b="0"/>
            </a:stretch>
          </a:blipFill>
        </p:spPr>
      </p:sp>
      <p:sp>
        <p:nvSpPr>
          <p:cNvPr name="TextBox 7" id="7"/>
          <p:cNvSpPr txBox="true"/>
          <p:nvPr/>
        </p:nvSpPr>
        <p:spPr>
          <a:xfrm rot="0">
            <a:off x="1271124" y="2156876"/>
            <a:ext cx="15745752" cy="6534815"/>
          </a:xfrm>
          <a:prstGeom prst="rect">
            <a:avLst/>
          </a:prstGeom>
        </p:spPr>
        <p:txBody>
          <a:bodyPr anchor="t" rtlCol="false" tIns="0" lIns="0" bIns="0" rIns="0">
            <a:spAutoFit/>
          </a:bodyPr>
          <a:lstStyle/>
          <a:p>
            <a:pPr algn="ctr">
              <a:lnSpc>
                <a:spcPts val="4344"/>
              </a:lnSpc>
              <a:spcBef>
                <a:spcPct val="0"/>
              </a:spcBef>
            </a:pPr>
            <a:r>
              <a:rPr lang="en-US" sz="2323">
                <a:solidFill>
                  <a:srgbClr val="000000"/>
                </a:solidFill>
                <a:latin typeface="Canva Sans"/>
              </a:rPr>
              <a:t>Welcome to the introduction of our Factory Store Management System database project. In today's rapidly evolving industrial landscape, efficient management of factory operations is paramount for sustainable growth and success. Our database project aims to address the intricate needs of factory management, particularly focusing on the store management aspect.</a:t>
            </a:r>
          </a:p>
          <a:p>
            <a:pPr algn="ctr">
              <a:lnSpc>
                <a:spcPts val="4344"/>
              </a:lnSpc>
              <a:spcBef>
                <a:spcPct val="0"/>
              </a:spcBef>
            </a:pPr>
          </a:p>
          <a:p>
            <a:pPr algn="ctr">
              <a:lnSpc>
                <a:spcPts val="4344"/>
              </a:lnSpc>
              <a:spcBef>
                <a:spcPct val="0"/>
              </a:spcBef>
            </a:pPr>
            <a:r>
              <a:rPr lang="en-US" sz="2323">
                <a:solidFill>
                  <a:srgbClr val="000000"/>
                </a:solidFill>
                <a:latin typeface="Canva Sans"/>
              </a:rPr>
              <a:t>In a factory setting, the store serves as a pivotal hub for handling inventory, tracking purchases, managing sales, and monitoring expenses. Our database project provides a comprehensive solution to streamline these critical store management tasks, ensuring optimal efficiency, accuracy, and productivity.</a:t>
            </a:r>
          </a:p>
          <a:p>
            <a:pPr algn="ctr">
              <a:lnSpc>
                <a:spcPts val="4344"/>
              </a:lnSpc>
              <a:spcBef>
                <a:spcPct val="0"/>
              </a:spcBef>
            </a:pPr>
          </a:p>
          <a:p>
            <a:pPr algn="ctr">
              <a:lnSpc>
                <a:spcPts val="4344"/>
              </a:lnSpc>
              <a:spcBef>
                <a:spcPct val="0"/>
              </a:spcBef>
            </a:pPr>
            <a:r>
              <a:rPr lang="en-US" sz="2323">
                <a:solidFill>
                  <a:srgbClr val="000000"/>
                </a:solidFill>
                <a:latin typeface="Canva Sans"/>
              </a:rPr>
              <a:t>By leveraging modern database technologies, our project facilitates seamless data organization, retrieval, and analysis, empowering factory managers to make informed decisions, optimize resource utilization, and enhance overall operational effectiveness</a:t>
            </a:r>
          </a:p>
        </p:txBody>
      </p:sp>
      <p:sp>
        <p:nvSpPr>
          <p:cNvPr name="TextBox 8" id="8"/>
          <p:cNvSpPr txBox="true"/>
          <p:nvPr/>
        </p:nvSpPr>
        <p:spPr>
          <a:xfrm rot="-5487343">
            <a:off x="-8423006" y="4678066"/>
            <a:ext cx="17525767" cy="932697"/>
          </a:xfrm>
          <a:prstGeom prst="rect">
            <a:avLst/>
          </a:prstGeom>
        </p:spPr>
        <p:txBody>
          <a:bodyPr anchor="t" rtlCol="false" tIns="0" lIns="0" bIns="0" rIns="0">
            <a:spAutoFit/>
          </a:bodyPr>
          <a:lstStyle/>
          <a:p>
            <a:pPr algn="ctr">
              <a:lnSpc>
                <a:spcPts val="7611"/>
              </a:lnSpc>
            </a:pPr>
            <a:r>
              <a:rPr lang="en-US" sz="5436">
                <a:solidFill>
                  <a:srgbClr val="FFFFFF"/>
                </a:solidFill>
                <a:latin typeface="Canva Sans Bold"/>
              </a:rPr>
              <a:t> Introduction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87BE80"/>
        </a:solidFill>
      </p:bgPr>
    </p:bg>
    <p:spTree>
      <p:nvGrpSpPr>
        <p:cNvPr id="1" name=""/>
        <p:cNvGrpSpPr/>
        <p:nvPr/>
      </p:nvGrpSpPr>
      <p:grpSpPr>
        <a:xfrm>
          <a:off x="0" y="0"/>
          <a:ext cx="0" cy="0"/>
          <a:chOff x="0" y="0"/>
          <a:chExt cx="0" cy="0"/>
        </a:xfrm>
      </p:grpSpPr>
      <p:sp>
        <p:nvSpPr>
          <p:cNvPr name="Freeform 2" id="2"/>
          <p:cNvSpPr/>
          <p:nvPr/>
        </p:nvSpPr>
        <p:spPr>
          <a:xfrm flipH="false" flipV="false" rot="0">
            <a:off x="875235" y="1378279"/>
            <a:ext cx="16537530" cy="7880021"/>
          </a:xfrm>
          <a:custGeom>
            <a:avLst/>
            <a:gdLst/>
            <a:ahLst/>
            <a:cxnLst/>
            <a:rect r="r" b="b" t="t" l="l"/>
            <a:pathLst>
              <a:path h="7880021" w="16537530">
                <a:moveTo>
                  <a:pt x="0" y="0"/>
                </a:moveTo>
                <a:lnTo>
                  <a:pt x="16537530" y="0"/>
                </a:lnTo>
                <a:lnTo>
                  <a:pt x="16537530" y="7880021"/>
                </a:lnTo>
                <a:lnTo>
                  <a:pt x="0" y="7880021"/>
                </a:lnTo>
                <a:lnTo>
                  <a:pt x="0" y="0"/>
                </a:lnTo>
                <a:close/>
              </a:path>
            </a:pathLst>
          </a:custGeom>
          <a:blipFill>
            <a:blip r:embed="rId2"/>
            <a:stretch>
              <a:fillRect l="0" t="-8701" r="0" b="-9290"/>
            </a:stretch>
          </a:blipFill>
        </p:spPr>
      </p:sp>
      <p:sp>
        <p:nvSpPr>
          <p:cNvPr name="TextBox 3" id="3"/>
          <p:cNvSpPr txBox="true"/>
          <p:nvPr/>
        </p:nvSpPr>
        <p:spPr>
          <a:xfrm rot="0">
            <a:off x="5257874" y="141605"/>
            <a:ext cx="7772251" cy="887095"/>
          </a:xfrm>
          <a:prstGeom prst="rect">
            <a:avLst/>
          </a:prstGeom>
        </p:spPr>
        <p:txBody>
          <a:bodyPr anchor="t" rtlCol="false" tIns="0" lIns="0" bIns="0" rIns="0">
            <a:spAutoFit/>
          </a:bodyPr>
          <a:lstStyle/>
          <a:p>
            <a:pPr algn="ctr" marL="0" indent="0" lvl="0">
              <a:lnSpc>
                <a:spcPts val="7279"/>
              </a:lnSpc>
              <a:spcBef>
                <a:spcPct val="0"/>
              </a:spcBef>
            </a:pPr>
            <a:r>
              <a:rPr lang="en-US" sz="5199">
                <a:solidFill>
                  <a:srgbClr val="000000"/>
                </a:solidFill>
                <a:latin typeface="Canva Sans Bold"/>
              </a:rPr>
              <a:t>Entity-Relation Diagram</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87BE80"/>
        </a:solidFill>
      </p:bgPr>
    </p:bg>
    <p:spTree>
      <p:nvGrpSpPr>
        <p:cNvPr id="1" name=""/>
        <p:cNvGrpSpPr/>
        <p:nvPr/>
      </p:nvGrpSpPr>
      <p:grpSpPr>
        <a:xfrm>
          <a:off x="0" y="0"/>
          <a:ext cx="0" cy="0"/>
          <a:chOff x="0" y="0"/>
          <a:chExt cx="0" cy="0"/>
        </a:xfrm>
      </p:grpSpPr>
      <p:grpSp>
        <p:nvGrpSpPr>
          <p:cNvPr name="Group 2" id="2"/>
          <p:cNvGrpSpPr/>
          <p:nvPr/>
        </p:nvGrpSpPr>
        <p:grpSpPr>
          <a:xfrm rot="0">
            <a:off x="2941368" y="4054146"/>
            <a:ext cx="12059277" cy="2248243"/>
            <a:chOff x="0" y="0"/>
            <a:chExt cx="3176106" cy="592130"/>
          </a:xfrm>
        </p:grpSpPr>
        <p:sp>
          <p:nvSpPr>
            <p:cNvPr name="Freeform 3" id="3"/>
            <p:cNvSpPr/>
            <p:nvPr/>
          </p:nvSpPr>
          <p:spPr>
            <a:xfrm flipH="false" flipV="false" rot="0">
              <a:off x="0" y="0"/>
              <a:ext cx="3176106" cy="592130"/>
            </a:xfrm>
            <a:custGeom>
              <a:avLst/>
              <a:gdLst/>
              <a:ahLst/>
              <a:cxnLst/>
              <a:rect r="r" b="b" t="t" l="l"/>
              <a:pathLst>
                <a:path h="592130" w="3176106">
                  <a:moveTo>
                    <a:pt x="1588053" y="0"/>
                  </a:moveTo>
                  <a:cubicBezTo>
                    <a:pt x="710996" y="0"/>
                    <a:pt x="0" y="132553"/>
                    <a:pt x="0" y="296065"/>
                  </a:cubicBezTo>
                  <a:cubicBezTo>
                    <a:pt x="0" y="459577"/>
                    <a:pt x="710996" y="592130"/>
                    <a:pt x="1588053" y="592130"/>
                  </a:cubicBezTo>
                  <a:cubicBezTo>
                    <a:pt x="2465110" y="592130"/>
                    <a:pt x="3176106" y="459577"/>
                    <a:pt x="3176106" y="296065"/>
                  </a:cubicBezTo>
                  <a:cubicBezTo>
                    <a:pt x="3176106" y="132553"/>
                    <a:pt x="2465110" y="0"/>
                    <a:pt x="1588053" y="0"/>
                  </a:cubicBezTo>
                  <a:close/>
                </a:path>
              </a:pathLst>
            </a:custGeom>
            <a:solidFill>
              <a:srgbClr val="F7F4E6"/>
            </a:solidFill>
          </p:spPr>
        </p:sp>
        <p:sp>
          <p:nvSpPr>
            <p:cNvPr name="TextBox 4" id="4"/>
            <p:cNvSpPr txBox="true"/>
            <p:nvPr/>
          </p:nvSpPr>
          <p:spPr>
            <a:xfrm>
              <a:off x="297760" y="-106413"/>
              <a:ext cx="2580586" cy="643031"/>
            </a:xfrm>
            <a:prstGeom prst="rect">
              <a:avLst/>
            </a:prstGeom>
          </p:spPr>
          <p:txBody>
            <a:bodyPr anchor="ctr" rtlCol="false" tIns="50800" lIns="50800" bIns="50800" rIns="50800"/>
            <a:lstStyle/>
            <a:p>
              <a:pPr algn="ctr">
                <a:lnSpc>
                  <a:spcPts val="4781"/>
                </a:lnSpc>
              </a:pPr>
            </a:p>
          </p:txBody>
        </p:sp>
      </p:grpSp>
      <p:sp>
        <p:nvSpPr>
          <p:cNvPr name="Freeform 5" id="5"/>
          <p:cNvSpPr/>
          <p:nvPr/>
        </p:nvSpPr>
        <p:spPr>
          <a:xfrm flipH="false" flipV="false" rot="0">
            <a:off x="0" y="0"/>
            <a:ext cx="18725474" cy="10287000"/>
          </a:xfrm>
          <a:custGeom>
            <a:avLst/>
            <a:gdLst/>
            <a:ahLst/>
            <a:cxnLst/>
            <a:rect r="r" b="b" t="t" l="l"/>
            <a:pathLst>
              <a:path h="10287000" w="18725474">
                <a:moveTo>
                  <a:pt x="0" y="0"/>
                </a:moveTo>
                <a:lnTo>
                  <a:pt x="18725474" y="0"/>
                </a:lnTo>
                <a:lnTo>
                  <a:pt x="18725474" y="10287000"/>
                </a:lnTo>
                <a:lnTo>
                  <a:pt x="0" y="10287000"/>
                </a:lnTo>
                <a:lnTo>
                  <a:pt x="0" y="0"/>
                </a:lnTo>
                <a:close/>
              </a:path>
            </a:pathLst>
          </a:custGeom>
          <a:blipFill>
            <a:blip r:embed="rId2"/>
            <a:stretch>
              <a:fillRect l="0" t="-45527" r="0" b="-36502"/>
            </a:stretch>
          </a:blipFill>
        </p:spPr>
      </p:sp>
      <p:sp>
        <p:nvSpPr>
          <p:cNvPr name="Freeform 6" id="6"/>
          <p:cNvSpPr/>
          <p:nvPr/>
        </p:nvSpPr>
        <p:spPr>
          <a:xfrm flipH="false" flipV="false" rot="0">
            <a:off x="11168380" y="1028700"/>
            <a:ext cx="4345790" cy="7188059"/>
          </a:xfrm>
          <a:custGeom>
            <a:avLst/>
            <a:gdLst/>
            <a:ahLst/>
            <a:cxnLst/>
            <a:rect r="r" b="b" t="t" l="l"/>
            <a:pathLst>
              <a:path h="7188059" w="4345790">
                <a:moveTo>
                  <a:pt x="0" y="0"/>
                </a:moveTo>
                <a:lnTo>
                  <a:pt x="4345790" y="0"/>
                </a:lnTo>
                <a:lnTo>
                  <a:pt x="4345790" y="7188059"/>
                </a:lnTo>
                <a:lnTo>
                  <a:pt x="0" y="7188059"/>
                </a:lnTo>
                <a:lnTo>
                  <a:pt x="0" y="0"/>
                </a:lnTo>
                <a:close/>
              </a:path>
            </a:pathLst>
          </a:custGeom>
          <a:blipFill>
            <a:blip r:embed="rId3"/>
            <a:stretch>
              <a:fillRect l="0" t="0" r="-2487" b="-752"/>
            </a:stretch>
          </a:blipFill>
        </p:spPr>
      </p:sp>
      <p:sp>
        <p:nvSpPr>
          <p:cNvPr name="TextBox 7" id="7"/>
          <p:cNvSpPr txBox="true"/>
          <p:nvPr/>
        </p:nvSpPr>
        <p:spPr>
          <a:xfrm rot="0">
            <a:off x="3155525" y="4302210"/>
            <a:ext cx="11439522" cy="1560713"/>
          </a:xfrm>
          <a:prstGeom prst="rect">
            <a:avLst/>
          </a:prstGeom>
        </p:spPr>
        <p:txBody>
          <a:bodyPr anchor="t" rtlCol="false" tIns="0" lIns="0" bIns="0" rIns="0">
            <a:spAutoFit/>
          </a:bodyPr>
          <a:lstStyle/>
          <a:p>
            <a:pPr algn="ctr">
              <a:lnSpc>
                <a:spcPts val="13427"/>
              </a:lnSpc>
              <a:spcBef>
                <a:spcPct val="0"/>
              </a:spcBef>
            </a:pPr>
            <a:r>
              <a:rPr lang="en-US" sz="7180">
                <a:solidFill>
                  <a:srgbClr val="000000"/>
                </a:solidFill>
                <a:latin typeface="Canva Student Font"/>
              </a:rPr>
              <a:t>ENTITIES AND ATTRIBUTES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7F4E6"/>
        </a:solidFill>
      </p:bgPr>
    </p:bg>
    <p:spTree>
      <p:nvGrpSpPr>
        <p:cNvPr id="1" name=""/>
        <p:cNvGrpSpPr/>
        <p:nvPr/>
      </p:nvGrpSpPr>
      <p:grpSpPr>
        <a:xfrm>
          <a:off x="0" y="0"/>
          <a:ext cx="0" cy="0"/>
          <a:chOff x="0" y="0"/>
          <a:chExt cx="0" cy="0"/>
        </a:xfrm>
      </p:grpSpPr>
      <p:sp>
        <p:nvSpPr>
          <p:cNvPr name="Freeform 2" id="2"/>
          <p:cNvSpPr/>
          <p:nvPr/>
        </p:nvSpPr>
        <p:spPr>
          <a:xfrm flipH="true" flipV="true" rot="0">
            <a:off x="-1255781" y="-1014265"/>
            <a:ext cx="3638236" cy="3360821"/>
          </a:xfrm>
          <a:custGeom>
            <a:avLst/>
            <a:gdLst/>
            <a:ahLst/>
            <a:cxnLst/>
            <a:rect r="r" b="b" t="t" l="l"/>
            <a:pathLst>
              <a:path h="3360821" w="3638236">
                <a:moveTo>
                  <a:pt x="3638236" y="3360821"/>
                </a:moveTo>
                <a:lnTo>
                  <a:pt x="0" y="3360821"/>
                </a:lnTo>
                <a:lnTo>
                  <a:pt x="0" y="0"/>
                </a:lnTo>
                <a:lnTo>
                  <a:pt x="3638236" y="0"/>
                </a:lnTo>
                <a:lnTo>
                  <a:pt x="3638236" y="3360821"/>
                </a:lnTo>
                <a:close/>
              </a:path>
            </a:pathLst>
          </a:custGeom>
          <a:blipFill>
            <a:blip r:embed="rId2"/>
            <a:stretch>
              <a:fillRect l="0" t="0" r="0" b="0"/>
            </a:stretch>
          </a:blipFill>
        </p:spPr>
      </p:sp>
      <p:sp>
        <p:nvSpPr>
          <p:cNvPr name="Freeform 3" id="3"/>
          <p:cNvSpPr/>
          <p:nvPr/>
        </p:nvSpPr>
        <p:spPr>
          <a:xfrm flipH="false" flipV="false" rot="7660847">
            <a:off x="7090549" y="-642161"/>
            <a:ext cx="2001352" cy="4612802"/>
          </a:xfrm>
          <a:custGeom>
            <a:avLst/>
            <a:gdLst/>
            <a:ahLst/>
            <a:cxnLst/>
            <a:rect r="r" b="b" t="t" l="l"/>
            <a:pathLst>
              <a:path h="4612802" w="2001352">
                <a:moveTo>
                  <a:pt x="0" y="0"/>
                </a:moveTo>
                <a:lnTo>
                  <a:pt x="2001352" y="0"/>
                </a:lnTo>
                <a:lnTo>
                  <a:pt x="2001352" y="4612802"/>
                </a:lnTo>
                <a:lnTo>
                  <a:pt x="0" y="4612802"/>
                </a:lnTo>
                <a:lnTo>
                  <a:pt x="0" y="0"/>
                </a:lnTo>
                <a:close/>
              </a:path>
            </a:pathLst>
          </a:custGeom>
          <a:blipFill>
            <a:blip r:embed="rId3"/>
            <a:stretch>
              <a:fillRect l="-25483" t="0" r="-25483" b="0"/>
            </a:stretch>
          </a:blipFill>
        </p:spPr>
      </p:sp>
      <p:sp>
        <p:nvSpPr>
          <p:cNvPr name="Freeform 4" id="4"/>
          <p:cNvSpPr/>
          <p:nvPr/>
        </p:nvSpPr>
        <p:spPr>
          <a:xfrm flipH="false" flipV="false" rot="1240102">
            <a:off x="5438045" y="7285707"/>
            <a:ext cx="3839718" cy="4426188"/>
          </a:xfrm>
          <a:custGeom>
            <a:avLst/>
            <a:gdLst/>
            <a:ahLst/>
            <a:cxnLst/>
            <a:rect r="r" b="b" t="t" l="l"/>
            <a:pathLst>
              <a:path h="4426188" w="3839718">
                <a:moveTo>
                  <a:pt x="0" y="0"/>
                </a:moveTo>
                <a:lnTo>
                  <a:pt x="3839718" y="0"/>
                </a:lnTo>
                <a:lnTo>
                  <a:pt x="3839718" y="4426187"/>
                </a:lnTo>
                <a:lnTo>
                  <a:pt x="0" y="4426187"/>
                </a:lnTo>
                <a:lnTo>
                  <a:pt x="0" y="0"/>
                </a:lnTo>
                <a:close/>
              </a:path>
            </a:pathLst>
          </a:custGeom>
          <a:blipFill>
            <a:blip r:embed="rId4"/>
            <a:stretch>
              <a:fillRect l="0" t="0" r="0" b="0"/>
            </a:stretch>
          </a:blipFill>
        </p:spPr>
      </p:sp>
      <p:grpSp>
        <p:nvGrpSpPr>
          <p:cNvPr name="Group 5" id="5"/>
          <p:cNvGrpSpPr/>
          <p:nvPr/>
        </p:nvGrpSpPr>
        <p:grpSpPr>
          <a:xfrm rot="0">
            <a:off x="343243" y="251961"/>
            <a:ext cx="6711814" cy="6651970"/>
            <a:chOff x="0" y="0"/>
            <a:chExt cx="1767721" cy="1751959"/>
          </a:xfrm>
        </p:grpSpPr>
        <p:sp>
          <p:nvSpPr>
            <p:cNvPr name="Freeform 6" id="6"/>
            <p:cNvSpPr/>
            <p:nvPr/>
          </p:nvSpPr>
          <p:spPr>
            <a:xfrm flipH="false" flipV="false" rot="0">
              <a:off x="0" y="0"/>
              <a:ext cx="1767721" cy="1751959"/>
            </a:xfrm>
            <a:custGeom>
              <a:avLst/>
              <a:gdLst/>
              <a:ahLst/>
              <a:cxnLst/>
              <a:rect r="r" b="b" t="t" l="l"/>
              <a:pathLst>
                <a:path h="1751959" w="1767721">
                  <a:moveTo>
                    <a:pt x="0" y="0"/>
                  </a:moveTo>
                  <a:lnTo>
                    <a:pt x="1767721" y="0"/>
                  </a:lnTo>
                  <a:lnTo>
                    <a:pt x="1767721" y="1751959"/>
                  </a:lnTo>
                  <a:lnTo>
                    <a:pt x="0" y="1751959"/>
                  </a:lnTo>
                  <a:close/>
                </a:path>
              </a:pathLst>
            </a:custGeom>
            <a:solidFill>
              <a:srgbClr val="E6EFC8"/>
            </a:solidFill>
            <a:ln w="38100" cap="sq">
              <a:solidFill>
                <a:srgbClr val="50745F"/>
              </a:solidFill>
              <a:prstDash val="solid"/>
              <a:miter/>
            </a:ln>
          </p:spPr>
        </p:sp>
        <p:sp>
          <p:nvSpPr>
            <p:cNvPr name="TextBox 7" id="7"/>
            <p:cNvSpPr txBox="true"/>
            <p:nvPr/>
          </p:nvSpPr>
          <p:spPr>
            <a:xfrm>
              <a:off x="0" y="-114300"/>
              <a:ext cx="1767721" cy="1866259"/>
            </a:xfrm>
            <a:prstGeom prst="rect">
              <a:avLst/>
            </a:prstGeom>
          </p:spPr>
          <p:txBody>
            <a:bodyPr anchor="ctr" rtlCol="false" tIns="50800" lIns="50800" bIns="50800" rIns="50800"/>
            <a:lstStyle/>
            <a:p>
              <a:pPr algn="ctr">
                <a:lnSpc>
                  <a:spcPts val="3472"/>
                </a:lnSpc>
              </a:pPr>
              <a:r>
                <a:rPr lang="en-US" sz="1856">
                  <a:solidFill>
                    <a:srgbClr val="000000"/>
                  </a:solidFill>
                  <a:latin typeface="Canva Sans Bold"/>
                </a:rPr>
                <a:t>Sale_Man:</a:t>
              </a:r>
            </a:p>
            <a:p>
              <a:pPr algn="l">
                <a:lnSpc>
                  <a:spcPts val="3472"/>
                </a:lnSpc>
              </a:pPr>
              <a:r>
                <a:rPr lang="en-US" sz="1856">
                  <a:solidFill>
                    <a:srgbClr val="000000"/>
                  </a:solidFill>
                  <a:latin typeface="Canva Sans"/>
                </a:rPr>
                <a:t>Attributes:</a:t>
              </a:r>
            </a:p>
            <a:p>
              <a:pPr algn="l">
                <a:lnSpc>
                  <a:spcPts val="3472"/>
                </a:lnSpc>
              </a:pPr>
              <a:r>
                <a:rPr lang="en-US" sz="1856">
                  <a:solidFill>
                    <a:srgbClr val="000000"/>
                  </a:solidFill>
                  <a:latin typeface="Canva Sans"/>
                </a:rPr>
                <a:t>ID (Primary Key): Unique identifier for each sales transaction</a:t>
              </a:r>
            </a:p>
            <a:p>
              <a:pPr algn="l">
                <a:lnSpc>
                  <a:spcPts val="3472"/>
                </a:lnSpc>
              </a:pPr>
              <a:r>
                <a:rPr lang="en-US" sz="1856">
                  <a:solidFill>
                    <a:srgbClr val="000000"/>
                  </a:solidFill>
                  <a:latin typeface="Canva Sans"/>
                </a:rPr>
                <a:t>Name: Name of the salesperson.</a:t>
              </a:r>
            </a:p>
            <a:p>
              <a:pPr algn="l">
                <a:lnSpc>
                  <a:spcPts val="3472"/>
                </a:lnSpc>
              </a:pPr>
              <a:r>
                <a:rPr lang="en-US" sz="1856">
                  <a:solidFill>
                    <a:srgbClr val="000000"/>
                  </a:solidFill>
                  <a:latin typeface="Canva Sans"/>
                </a:rPr>
                <a:t>Address: Address of the salesperson.</a:t>
              </a:r>
            </a:p>
            <a:p>
              <a:pPr algn="l">
                <a:lnSpc>
                  <a:spcPts val="3472"/>
                </a:lnSpc>
              </a:pPr>
              <a:r>
                <a:rPr lang="en-US" sz="1856">
                  <a:solidFill>
                    <a:srgbClr val="000000"/>
                  </a:solidFill>
                  <a:latin typeface="Canva Sans"/>
                </a:rPr>
                <a:t>Purchase_Items: Items sold by the salesperson.</a:t>
              </a:r>
            </a:p>
            <a:p>
              <a:pPr algn="l">
                <a:lnSpc>
                  <a:spcPts val="3472"/>
                </a:lnSpc>
              </a:pPr>
              <a:r>
                <a:rPr lang="en-US" sz="1856">
                  <a:solidFill>
                    <a:srgbClr val="000000"/>
                  </a:solidFill>
                  <a:latin typeface="Canva Sans"/>
                </a:rPr>
                <a:t>Quantity: Quantity of items sold.</a:t>
              </a:r>
            </a:p>
            <a:p>
              <a:pPr algn="l">
                <a:lnSpc>
                  <a:spcPts val="3472"/>
                </a:lnSpc>
              </a:pPr>
              <a:r>
                <a:rPr lang="en-US" sz="1856">
                  <a:solidFill>
                    <a:srgbClr val="000000"/>
                  </a:solidFill>
                  <a:latin typeface="Canva Sans"/>
                </a:rPr>
                <a:t>Phone_No: Contact number of the salesperson.</a:t>
              </a:r>
            </a:p>
            <a:p>
              <a:pPr algn="l">
                <a:lnSpc>
                  <a:spcPts val="3472"/>
                </a:lnSpc>
              </a:pPr>
              <a:r>
                <a:rPr lang="en-US" sz="1856">
                  <a:solidFill>
                    <a:srgbClr val="000000"/>
                  </a:solidFill>
                  <a:latin typeface="Canva Sans"/>
                </a:rPr>
                <a:t>Sum: Total sum of the transaction.</a:t>
              </a:r>
            </a:p>
            <a:p>
              <a:pPr algn="l">
                <a:lnSpc>
                  <a:spcPts val="3472"/>
                </a:lnSpc>
              </a:pPr>
              <a:r>
                <a:rPr lang="en-US" sz="1856">
                  <a:solidFill>
                    <a:srgbClr val="000000"/>
                  </a:solidFill>
                  <a:latin typeface="Canva Sans"/>
                </a:rPr>
                <a:t>Pay_Amount: Amount paid by the customer.</a:t>
              </a:r>
            </a:p>
            <a:p>
              <a:pPr algn="l">
                <a:lnSpc>
                  <a:spcPts val="3472"/>
                </a:lnSpc>
              </a:pPr>
              <a:r>
                <a:rPr lang="en-US" sz="1856">
                  <a:solidFill>
                    <a:srgbClr val="000000"/>
                  </a:solidFill>
                  <a:latin typeface="Canva Sans"/>
                </a:rPr>
                <a:t>Date: Date of the transaction.</a:t>
              </a:r>
            </a:p>
            <a:p>
              <a:pPr algn="l">
                <a:lnSpc>
                  <a:spcPts val="3472"/>
                </a:lnSpc>
              </a:pPr>
              <a:r>
                <a:rPr lang="en-US" sz="1856">
                  <a:solidFill>
                    <a:srgbClr val="000000"/>
                  </a:solidFill>
                  <a:latin typeface="Canva Sans"/>
                </a:rPr>
                <a:t>Remaining_Amount: Remaining amount to be paid by the customer.</a:t>
              </a:r>
            </a:p>
            <a:p>
              <a:pPr algn="ctr">
                <a:lnSpc>
                  <a:spcPts val="3472"/>
                </a:lnSpc>
              </a:pPr>
            </a:p>
          </p:txBody>
        </p:sp>
      </p:grpSp>
      <p:grpSp>
        <p:nvGrpSpPr>
          <p:cNvPr name="Group 8" id="8"/>
          <p:cNvGrpSpPr/>
          <p:nvPr/>
        </p:nvGrpSpPr>
        <p:grpSpPr>
          <a:xfrm rot="0">
            <a:off x="343243" y="7137247"/>
            <a:ext cx="6450655" cy="2906504"/>
            <a:chOff x="0" y="0"/>
            <a:chExt cx="1698938" cy="765499"/>
          </a:xfrm>
        </p:grpSpPr>
        <p:sp>
          <p:nvSpPr>
            <p:cNvPr name="Freeform 9" id="9"/>
            <p:cNvSpPr/>
            <p:nvPr/>
          </p:nvSpPr>
          <p:spPr>
            <a:xfrm flipH="false" flipV="false" rot="0">
              <a:off x="0" y="0"/>
              <a:ext cx="1698938" cy="765499"/>
            </a:xfrm>
            <a:custGeom>
              <a:avLst/>
              <a:gdLst/>
              <a:ahLst/>
              <a:cxnLst/>
              <a:rect r="r" b="b" t="t" l="l"/>
              <a:pathLst>
                <a:path h="765499" w="1698938">
                  <a:moveTo>
                    <a:pt x="0" y="0"/>
                  </a:moveTo>
                  <a:lnTo>
                    <a:pt x="1698938" y="0"/>
                  </a:lnTo>
                  <a:lnTo>
                    <a:pt x="1698938" y="765499"/>
                  </a:lnTo>
                  <a:lnTo>
                    <a:pt x="0" y="765499"/>
                  </a:lnTo>
                  <a:close/>
                </a:path>
              </a:pathLst>
            </a:custGeom>
            <a:solidFill>
              <a:srgbClr val="EFE8C8"/>
            </a:solidFill>
            <a:ln w="38100" cap="sq">
              <a:solidFill>
                <a:srgbClr val="50745F"/>
              </a:solidFill>
              <a:prstDash val="solid"/>
              <a:miter/>
            </a:ln>
          </p:spPr>
        </p:sp>
        <p:sp>
          <p:nvSpPr>
            <p:cNvPr name="TextBox 10" id="10"/>
            <p:cNvSpPr txBox="true"/>
            <p:nvPr/>
          </p:nvSpPr>
          <p:spPr>
            <a:xfrm>
              <a:off x="0" y="-161925"/>
              <a:ext cx="1698938" cy="927424"/>
            </a:xfrm>
            <a:prstGeom prst="rect">
              <a:avLst/>
            </a:prstGeom>
          </p:spPr>
          <p:txBody>
            <a:bodyPr anchor="ctr" rtlCol="false" tIns="50800" lIns="50800" bIns="50800" rIns="50800"/>
            <a:lstStyle/>
            <a:p>
              <a:pPr algn="ctr">
                <a:lnSpc>
                  <a:spcPts val="4781"/>
                </a:lnSpc>
              </a:pPr>
            </a:p>
          </p:txBody>
        </p:sp>
      </p:grpSp>
      <p:sp>
        <p:nvSpPr>
          <p:cNvPr name="Freeform 11" id="11"/>
          <p:cNvSpPr/>
          <p:nvPr/>
        </p:nvSpPr>
        <p:spPr>
          <a:xfrm flipH="false" flipV="false" rot="-9028008">
            <a:off x="9691807" y="-1507046"/>
            <a:ext cx="3839718" cy="4426188"/>
          </a:xfrm>
          <a:custGeom>
            <a:avLst/>
            <a:gdLst/>
            <a:ahLst/>
            <a:cxnLst/>
            <a:rect r="r" b="b" t="t" l="l"/>
            <a:pathLst>
              <a:path h="4426188" w="3839718">
                <a:moveTo>
                  <a:pt x="0" y="0"/>
                </a:moveTo>
                <a:lnTo>
                  <a:pt x="3839718" y="0"/>
                </a:lnTo>
                <a:lnTo>
                  <a:pt x="3839718" y="4426187"/>
                </a:lnTo>
                <a:lnTo>
                  <a:pt x="0" y="4426187"/>
                </a:lnTo>
                <a:lnTo>
                  <a:pt x="0" y="0"/>
                </a:lnTo>
                <a:close/>
              </a:path>
            </a:pathLst>
          </a:custGeom>
          <a:blipFill>
            <a:blip r:embed="rId4"/>
            <a:stretch>
              <a:fillRect l="0" t="0" r="0" b="0"/>
            </a:stretch>
          </a:blipFill>
        </p:spPr>
      </p:sp>
      <p:sp>
        <p:nvSpPr>
          <p:cNvPr name="Freeform 12" id="12"/>
          <p:cNvSpPr/>
          <p:nvPr/>
        </p:nvSpPr>
        <p:spPr>
          <a:xfrm flipH="true" flipV="true" rot="-10198453">
            <a:off x="10003949" y="6958873"/>
            <a:ext cx="4105892" cy="3792817"/>
          </a:xfrm>
          <a:custGeom>
            <a:avLst/>
            <a:gdLst/>
            <a:ahLst/>
            <a:cxnLst/>
            <a:rect r="r" b="b" t="t" l="l"/>
            <a:pathLst>
              <a:path h="3792817" w="4105892">
                <a:moveTo>
                  <a:pt x="4105892" y="3792817"/>
                </a:moveTo>
                <a:lnTo>
                  <a:pt x="0" y="3792817"/>
                </a:lnTo>
                <a:lnTo>
                  <a:pt x="0" y="0"/>
                </a:lnTo>
                <a:lnTo>
                  <a:pt x="4105892" y="0"/>
                </a:lnTo>
                <a:lnTo>
                  <a:pt x="4105892" y="3792817"/>
                </a:lnTo>
                <a:close/>
              </a:path>
            </a:pathLst>
          </a:custGeom>
          <a:blipFill>
            <a:blip r:embed="rId2"/>
            <a:stretch>
              <a:fillRect l="0" t="0" r="0" b="0"/>
            </a:stretch>
          </a:blipFill>
        </p:spPr>
      </p:sp>
      <p:grpSp>
        <p:nvGrpSpPr>
          <p:cNvPr name="Group 13" id="13"/>
          <p:cNvGrpSpPr/>
          <p:nvPr/>
        </p:nvGrpSpPr>
        <p:grpSpPr>
          <a:xfrm rot="0">
            <a:off x="7357904" y="4049625"/>
            <a:ext cx="4253762" cy="5007599"/>
            <a:chOff x="0" y="0"/>
            <a:chExt cx="1120332" cy="1318874"/>
          </a:xfrm>
        </p:grpSpPr>
        <p:sp>
          <p:nvSpPr>
            <p:cNvPr name="Freeform 14" id="14"/>
            <p:cNvSpPr/>
            <p:nvPr/>
          </p:nvSpPr>
          <p:spPr>
            <a:xfrm flipH="false" flipV="false" rot="0">
              <a:off x="0" y="0"/>
              <a:ext cx="1120332" cy="1318874"/>
            </a:xfrm>
            <a:custGeom>
              <a:avLst/>
              <a:gdLst/>
              <a:ahLst/>
              <a:cxnLst/>
              <a:rect r="r" b="b" t="t" l="l"/>
              <a:pathLst>
                <a:path h="1318874" w="1120332">
                  <a:moveTo>
                    <a:pt x="0" y="0"/>
                  </a:moveTo>
                  <a:lnTo>
                    <a:pt x="1120332" y="0"/>
                  </a:lnTo>
                  <a:lnTo>
                    <a:pt x="1120332" y="1318874"/>
                  </a:lnTo>
                  <a:lnTo>
                    <a:pt x="0" y="1318874"/>
                  </a:lnTo>
                  <a:close/>
                </a:path>
              </a:pathLst>
            </a:custGeom>
            <a:solidFill>
              <a:srgbClr val="E6EFC8"/>
            </a:solidFill>
            <a:ln w="38100" cap="sq">
              <a:solidFill>
                <a:srgbClr val="50745F"/>
              </a:solidFill>
              <a:prstDash val="solid"/>
              <a:miter/>
            </a:ln>
          </p:spPr>
        </p:sp>
        <p:sp>
          <p:nvSpPr>
            <p:cNvPr name="TextBox 15" id="15"/>
            <p:cNvSpPr txBox="true"/>
            <p:nvPr/>
          </p:nvSpPr>
          <p:spPr>
            <a:xfrm>
              <a:off x="0" y="-161925"/>
              <a:ext cx="1120332" cy="1480799"/>
            </a:xfrm>
            <a:prstGeom prst="rect">
              <a:avLst/>
            </a:prstGeom>
          </p:spPr>
          <p:txBody>
            <a:bodyPr anchor="ctr" rtlCol="false" tIns="50800" lIns="50800" bIns="50800" rIns="50800"/>
            <a:lstStyle/>
            <a:p>
              <a:pPr algn="ctr">
                <a:lnSpc>
                  <a:spcPts val="4781"/>
                </a:lnSpc>
              </a:pPr>
            </a:p>
          </p:txBody>
        </p:sp>
      </p:grpSp>
      <p:sp>
        <p:nvSpPr>
          <p:cNvPr name="Freeform 16" id="16"/>
          <p:cNvSpPr/>
          <p:nvPr/>
        </p:nvSpPr>
        <p:spPr>
          <a:xfrm flipH="true" flipV="true" rot="-10800000">
            <a:off x="14563769" y="3535926"/>
            <a:ext cx="3898589" cy="3601321"/>
          </a:xfrm>
          <a:custGeom>
            <a:avLst/>
            <a:gdLst/>
            <a:ahLst/>
            <a:cxnLst/>
            <a:rect r="r" b="b" t="t" l="l"/>
            <a:pathLst>
              <a:path h="3601321" w="3898589">
                <a:moveTo>
                  <a:pt x="3898589" y="3601321"/>
                </a:moveTo>
                <a:lnTo>
                  <a:pt x="0" y="3601321"/>
                </a:lnTo>
                <a:lnTo>
                  <a:pt x="0" y="0"/>
                </a:lnTo>
                <a:lnTo>
                  <a:pt x="3898589" y="0"/>
                </a:lnTo>
                <a:lnTo>
                  <a:pt x="3898589" y="3601321"/>
                </a:lnTo>
                <a:close/>
              </a:path>
            </a:pathLst>
          </a:custGeom>
          <a:blipFill>
            <a:blip r:embed="rId2"/>
            <a:stretch>
              <a:fillRect l="0" t="0" r="0" b="0"/>
            </a:stretch>
          </a:blipFill>
        </p:spPr>
      </p:sp>
      <p:grpSp>
        <p:nvGrpSpPr>
          <p:cNvPr name="Group 17" id="17"/>
          <p:cNvGrpSpPr/>
          <p:nvPr/>
        </p:nvGrpSpPr>
        <p:grpSpPr>
          <a:xfrm rot="0">
            <a:off x="11871013" y="251961"/>
            <a:ext cx="6089473" cy="3953526"/>
            <a:chOff x="0" y="0"/>
            <a:chExt cx="1603812" cy="1041258"/>
          </a:xfrm>
        </p:grpSpPr>
        <p:sp>
          <p:nvSpPr>
            <p:cNvPr name="Freeform 18" id="18"/>
            <p:cNvSpPr/>
            <p:nvPr/>
          </p:nvSpPr>
          <p:spPr>
            <a:xfrm flipH="false" flipV="false" rot="0">
              <a:off x="0" y="0"/>
              <a:ext cx="1603812" cy="1041258"/>
            </a:xfrm>
            <a:custGeom>
              <a:avLst/>
              <a:gdLst/>
              <a:ahLst/>
              <a:cxnLst/>
              <a:rect r="r" b="b" t="t" l="l"/>
              <a:pathLst>
                <a:path h="1041258" w="1603812">
                  <a:moveTo>
                    <a:pt x="0" y="0"/>
                  </a:moveTo>
                  <a:lnTo>
                    <a:pt x="1603812" y="0"/>
                  </a:lnTo>
                  <a:lnTo>
                    <a:pt x="1603812" y="1041258"/>
                  </a:lnTo>
                  <a:lnTo>
                    <a:pt x="0" y="1041258"/>
                  </a:lnTo>
                  <a:close/>
                </a:path>
              </a:pathLst>
            </a:custGeom>
            <a:solidFill>
              <a:srgbClr val="EFE8C8"/>
            </a:solidFill>
            <a:ln w="38100" cap="sq">
              <a:solidFill>
                <a:srgbClr val="50745F"/>
              </a:solidFill>
              <a:prstDash val="solid"/>
              <a:miter/>
            </a:ln>
          </p:spPr>
        </p:sp>
        <p:sp>
          <p:nvSpPr>
            <p:cNvPr name="TextBox 19" id="19"/>
            <p:cNvSpPr txBox="true"/>
            <p:nvPr/>
          </p:nvSpPr>
          <p:spPr>
            <a:xfrm>
              <a:off x="0" y="-161925"/>
              <a:ext cx="1603812" cy="1203183"/>
            </a:xfrm>
            <a:prstGeom prst="rect">
              <a:avLst/>
            </a:prstGeom>
          </p:spPr>
          <p:txBody>
            <a:bodyPr anchor="ctr" rtlCol="false" tIns="50800" lIns="50800" bIns="50800" rIns="50800"/>
            <a:lstStyle/>
            <a:p>
              <a:pPr algn="ctr">
                <a:lnSpc>
                  <a:spcPts val="4781"/>
                </a:lnSpc>
              </a:pPr>
            </a:p>
          </p:txBody>
        </p:sp>
      </p:grpSp>
      <p:sp>
        <p:nvSpPr>
          <p:cNvPr name="TextBox 20" id="20"/>
          <p:cNvSpPr txBox="true"/>
          <p:nvPr/>
        </p:nvSpPr>
        <p:spPr>
          <a:xfrm rot="0">
            <a:off x="12153169" y="486656"/>
            <a:ext cx="5756444" cy="3379362"/>
          </a:xfrm>
          <a:prstGeom prst="rect">
            <a:avLst/>
          </a:prstGeom>
        </p:spPr>
        <p:txBody>
          <a:bodyPr anchor="t" rtlCol="false" tIns="0" lIns="0" bIns="0" rIns="0">
            <a:spAutoFit/>
          </a:bodyPr>
          <a:lstStyle/>
          <a:p>
            <a:pPr algn="ctr">
              <a:lnSpc>
                <a:spcPts val="3393"/>
              </a:lnSpc>
              <a:spcBef>
                <a:spcPct val="0"/>
              </a:spcBef>
            </a:pPr>
            <a:r>
              <a:rPr lang="en-US" sz="1814">
                <a:solidFill>
                  <a:srgbClr val="000000"/>
                </a:solidFill>
                <a:latin typeface="Canva Sans Bold"/>
              </a:rPr>
              <a:t>Expenses:</a:t>
            </a:r>
          </a:p>
          <a:p>
            <a:pPr algn="l">
              <a:lnSpc>
                <a:spcPts val="3393"/>
              </a:lnSpc>
              <a:spcBef>
                <a:spcPct val="0"/>
              </a:spcBef>
            </a:pPr>
            <a:r>
              <a:rPr lang="en-US" sz="1814">
                <a:solidFill>
                  <a:srgbClr val="000000"/>
                </a:solidFill>
                <a:latin typeface="Canva Sans"/>
              </a:rPr>
              <a:t>Attributes:</a:t>
            </a:r>
          </a:p>
          <a:p>
            <a:pPr algn="l">
              <a:lnSpc>
                <a:spcPts val="3393"/>
              </a:lnSpc>
              <a:spcBef>
                <a:spcPct val="0"/>
              </a:spcBef>
            </a:pPr>
            <a:r>
              <a:rPr lang="en-US" sz="1814">
                <a:solidFill>
                  <a:srgbClr val="000000"/>
                </a:solidFill>
                <a:latin typeface="Canva Sans"/>
              </a:rPr>
              <a:t>Serial_No (Primary Key): Unique identifier for each expense record.</a:t>
            </a:r>
          </a:p>
          <a:p>
            <a:pPr algn="l">
              <a:lnSpc>
                <a:spcPts val="3393"/>
              </a:lnSpc>
              <a:spcBef>
                <a:spcPct val="0"/>
              </a:spcBef>
            </a:pPr>
            <a:r>
              <a:rPr lang="en-US" sz="1814">
                <a:solidFill>
                  <a:srgbClr val="000000"/>
                </a:solidFill>
                <a:latin typeface="Canva Sans"/>
              </a:rPr>
              <a:t>Purchase_Product, Renovation, Salaries: Expenses incurred in various categories.</a:t>
            </a:r>
          </a:p>
          <a:p>
            <a:pPr algn="l">
              <a:lnSpc>
                <a:spcPts val="3393"/>
              </a:lnSpc>
              <a:spcBef>
                <a:spcPct val="0"/>
              </a:spcBef>
            </a:pPr>
            <a:r>
              <a:rPr lang="en-US" sz="1814">
                <a:solidFill>
                  <a:srgbClr val="000000"/>
                </a:solidFill>
                <a:latin typeface="Canva Sans"/>
              </a:rPr>
              <a:t>Sum_of_Expenses: Total sum of expenses.</a:t>
            </a:r>
          </a:p>
          <a:p>
            <a:pPr algn="l">
              <a:lnSpc>
                <a:spcPts val="3393"/>
              </a:lnSpc>
              <a:spcBef>
                <a:spcPct val="0"/>
              </a:spcBef>
            </a:pPr>
            <a:r>
              <a:rPr lang="en-US" sz="1814">
                <a:solidFill>
                  <a:srgbClr val="000000"/>
                </a:solidFill>
                <a:latin typeface="Canva Sans"/>
              </a:rPr>
              <a:t>Date: Date when the expenses were incurred.</a:t>
            </a:r>
          </a:p>
        </p:txBody>
      </p:sp>
      <p:sp>
        <p:nvSpPr>
          <p:cNvPr name="TextBox 21" id="21"/>
          <p:cNvSpPr txBox="true"/>
          <p:nvPr/>
        </p:nvSpPr>
        <p:spPr>
          <a:xfrm rot="0">
            <a:off x="342059" y="7164141"/>
            <a:ext cx="6451839" cy="2522784"/>
          </a:xfrm>
          <a:prstGeom prst="rect">
            <a:avLst/>
          </a:prstGeom>
        </p:spPr>
        <p:txBody>
          <a:bodyPr anchor="t" rtlCol="false" tIns="0" lIns="0" bIns="0" rIns="0">
            <a:spAutoFit/>
          </a:bodyPr>
          <a:lstStyle/>
          <a:p>
            <a:pPr algn="ctr">
              <a:lnSpc>
                <a:spcPts val="3378"/>
              </a:lnSpc>
              <a:spcBef>
                <a:spcPct val="0"/>
              </a:spcBef>
            </a:pPr>
            <a:r>
              <a:rPr lang="en-US" sz="1806">
                <a:solidFill>
                  <a:srgbClr val="000000"/>
                </a:solidFill>
                <a:latin typeface="Canva Sans Bold"/>
              </a:rPr>
              <a:t>Sales:</a:t>
            </a:r>
          </a:p>
          <a:p>
            <a:pPr algn="l">
              <a:lnSpc>
                <a:spcPts val="3378"/>
              </a:lnSpc>
              <a:spcBef>
                <a:spcPct val="0"/>
              </a:spcBef>
            </a:pPr>
            <a:r>
              <a:rPr lang="en-US" sz="1806">
                <a:solidFill>
                  <a:srgbClr val="000000"/>
                </a:solidFill>
                <a:latin typeface="Canva Sans Bold"/>
              </a:rPr>
              <a:t>Attributes:</a:t>
            </a:r>
          </a:p>
          <a:p>
            <a:pPr algn="l">
              <a:lnSpc>
                <a:spcPts val="3378"/>
              </a:lnSpc>
              <a:spcBef>
                <a:spcPct val="0"/>
              </a:spcBef>
            </a:pPr>
            <a:r>
              <a:rPr lang="en-US" sz="1806">
                <a:solidFill>
                  <a:srgbClr val="000000"/>
                </a:solidFill>
                <a:latin typeface="Canva Sans"/>
              </a:rPr>
              <a:t>Serial_No (Primary Key): Unique identifier for each sales record.</a:t>
            </a:r>
          </a:p>
          <a:p>
            <a:pPr algn="l">
              <a:lnSpc>
                <a:spcPts val="3378"/>
              </a:lnSpc>
              <a:spcBef>
                <a:spcPct val="0"/>
              </a:spcBef>
            </a:pPr>
            <a:r>
              <a:rPr lang="en-US" sz="1806">
                <a:solidFill>
                  <a:srgbClr val="000000"/>
                </a:solidFill>
                <a:latin typeface="Canva Sans"/>
              </a:rPr>
              <a:t>Sale_Man_Sales: Sales made to salesmen.</a:t>
            </a:r>
          </a:p>
          <a:p>
            <a:pPr algn="l">
              <a:lnSpc>
                <a:spcPts val="3378"/>
              </a:lnSpc>
              <a:spcBef>
                <a:spcPct val="0"/>
              </a:spcBef>
            </a:pPr>
            <a:r>
              <a:rPr lang="en-US" sz="1806">
                <a:solidFill>
                  <a:srgbClr val="000000"/>
                </a:solidFill>
                <a:latin typeface="Canva Sans"/>
              </a:rPr>
              <a:t>Customer_Sales: Sales made to customers.</a:t>
            </a:r>
          </a:p>
        </p:txBody>
      </p:sp>
      <p:sp>
        <p:nvSpPr>
          <p:cNvPr name="TextBox 22" id="22"/>
          <p:cNvSpPr txBox="true"/>
          <p:nvPr/>
        </p:nvSpPr>
        <p:spPr>
          <a:xfrm rot="0">
            <a:off x="7531242" y="4479058"/>
            <a:ext cx="3907086" cy="4188449"/>
          </a:xfrm>
          <a:prstGeom prst="rect">
            <a:avLst/>
          </a:prstGeom>
        </p:spPr>
        <p:txBody>
          <a:bodyPr anchor="t" rtlCol="false" tIns="0" lIns="0" bIns="0" rIns="0">
            <a:spAutoFit/>
          </a:bodyPr>
          <a:lstStyle/>
          <a:p>
            <a:pPr algn="ctr">
              <a:lnSpc>
                <a:spcPts val="3427"/>
              </a:lnSpc>
              <a:spcBef>
                <a:spcPct val="0"/>
              </a:spcBef>
            </a:pPr>
            <a:r>
              <a:rPr lang="en-US" sz="1832">
                <a:solidFill>
                  <a:srgbClr val="000000"/>
                </a:solidFill>
                <a:latin typeface="Canva Sans Bold"/>
              </a:rPr>
              <a:t>Profit:</a:t>
            </a:r>
          </a:p>
          <a:p>
            <a:pPr algn="ctr">
              <a:lnSpc>
                <a:spcPts val="3801"/>
              </a:lnSpc>
              <a:spcBef>
                <a:spcPct val="0"/>
              </a:spcBef>
            </a:pPr>
          </a:p>
          <a:p>
            <a:pPr algn="l">
              <a:lnSpc>
                <a:spcPts val="3801"/>
              </a:lnSpc>
              <a:spcBef>
                <a:spcPct val="0"/>
              </a:spcBef>
            </a:pPr>
            <a:r>
              <a:rPr lang="en-US" sz="2032">
                <a:solidFill>
                  <a:srgbClr val="000000"/>
                </a:solidFill>
                <a:latin typeface="Canva Sans"/>
              </a:rPr>
              <a:t>Attributes:</a:t>
            </a:r>
          </a:p>
          <a:p>
            <a:pPr algn="l">
              <a:lnSpc>
                <a:spcPts val="3801"/>
              </a:lnSpc>
              <a:spcBef>
                <a:spcPct val="0"/>
              </a:spcBef>
            </a:pPr>
            <a:r>
              <a:rPr lang="en-US" sz="2032">
                <a:solidFill>
                  <a:srgbClr val="000000"/>
                </a:solidFill>
                <a:latin typeface="Canva Sans"/>
              </a:rPr>
              <a:t>Day (Primary Key): Unique identifier for each day's profit.</a:t>
            </a:r>
          </a:p>
          <a:p>
            <a:pPr algn="l">
              <a:lnSpc>
                <a:spcPts val="3801"/>
              </a:lnSpc>
              <a:spcBef>
                <a:spcPct val="0"/>
              </a:spcBef>
            </a:pPr>
            <a:r>
              <a:rPr lang="en-US" sz="2032">
                <a:solidFill>
                  <a:srgbClr val="000000"/>
                </a:solidFill>
                <a:latin typeface="Canva Sans"/>
              </a:rPr>
              <a:t>Expenses, Purchase, Salary: Components of daily expenses.</a:t>
            </a:r>
          </a:p>
          <a:p>
            <a:pPr algn="l">
              <a:lnSpc>
                <a:spcPts val="3801"/>
              </a:lnSpc>
              <a:spcBef>
                <a:spcPct val="0"/>
              </a:spcBef>
            </a:pPr>
            <a:r>
              <a:rPr lang="en-US" sz="2032">
                <a:solidFill>
                  <a:srgbClr val="000000"/>
                </a:solidFill>
                <a:latin typeface="Canva Sans"/>
              </a:rPr>
              <a:t>Daily_profit: Total profit earned on that day.</a:t>
            </a:r>
          </a:p>
        </p:txBody>
      </p:sp>
      <p:grpSp>
        <p:nvGrpSpPr>
          <p:cNvPr name="Group 23" id="23"/>
          <p:cNvGrpSpPr/>
          <p:nvPr/>
        </p:nvGrpSpPr>
        <p:grpSpPr>
          <a:xfrm rot="0">
            <a:off x="12432704" y="4593358"/>
            <a:ext cx="5476909" cy="5252203"/>
            <a:chOff x="0" y="0"/>
            <a:chExt cx="1442478" cy="1383296"/>
          </a:xfrm>
        </p:grpSpPr>
        <p:sp>
          <p:nvSpPr>
            <p:cNvPr name="Freeform 24" id="24"/>
            <p:cNvSpPr/>
            <p:nvPr/>
          </p:nvSpPr>
          <p:spPr>
            <a:xfrm flipH="false" flipV="false" rot="0">
              <a:off x="0" y="0"/>
              <a:ext cx="1442478" cy="1383296"/>
            </a:xfrm>
            <a:custGeom>
              <a:avLst/>
              <a:gdLst/>
              <a:ahLst/>
              <a:cxnLst/>
              <a:rect r="r" b="b" t="t" l="l"/>
              <a:pathLst>
                <a:path h="1383296" w="1442478">
                  <a:moveTo>
                    <a:pt x="0" y="0"/>
                  </a:moveTo>
                  <a:lnTo>
                    <a:pt x="1442478" y="0"/>
                  </a:lnTo>
                  <a:lnTo>
                    <a:pt x="1442478" y="1383296"/>
                  </a:lnTo>
                  <a:lnTo>
                    <a:pt x="0" y="1383296"/>
                  </a:lnTo>
                  <a:close/>
                </a:path>
              </a:pathLst>
            </a:custGeom>
            <a:solidFill>
              <a:srgbClr val="EFE8C8"/>
            </a:solidFill>
            <a:ln w="38100" cap="sq">
              <a:solidFill>
                <a:srgbClr val="50745F"/>
              </a:solidFill>
              <a:prstDash val="solid"/>
              <a:miter/>
            </a:ln>
          </p:spPr>
        </p:sp>
        <p:sp>
          <p:nvSpPr>
            <p:cNvPr name="TextBox 25" id="25"/>
            <p:cNvSpPr txBox="true"/>
            <p:nvPr/>
          </p:nvSpPr>
          <p:spPr>
            <a:xfrm>
              <a:off x="0" y="-114300"/>
              <a:ext cx="1442478" cy="1497596"/>
            </a:xfrm>
            <a:prstGeom prst="rect">
              <a:avLst/>
            </a:prstGeom>
          </p:spPr>
          <p:txBody>
            <a:bodyPr anchor="ctr" rtlCol="false" tIns="50800" lIns="50800" bIns="50800" rIns="50800"/>
            <a:lstStyle/>
            <a:p>
              <a:pPr algn="ctr">
                <a:lnSpc>
                  <a:spcPts val="3472"/>
                </a:lnSpc>
              </a:pPr>
            </a:p>
          </p:txBody>
        </p:sp>
      </p:grpSp>
      <p:sp>
        <p:nvSpPr>
          <p:cNvPr name="TextBox 26" id="26"/>
          <p:cNvSpPr txBox="true"/>
          <p:nvPr/>
        </p:nvSpPr>
        <p:spPr>
          <a:xfrm rot="0">
            <a:off x="12699404" y="4825818"/>
            <a:ext cx="4928053" cy="4672983"/>
          </a:xfrm>
          <a:prstGeom prst="rect">
            <a:avLst/>
          </a:prstGeom>
        </p:spPr>
        <p:txBody>
          <a:bodyPr anchor="t" rtlCol="false" tIns="0" lIns="0" bIns="0" rIns="0">
            <a:spAutoFit/>
          </a:bodyPr>
          <a:lstStyle/>
          <a:p>
            <a:pPr algn="ctr">
              <a:lnSpc>
                <a:spcPts val="3432"/>
              </a:lnSpc>
              <a:spcBef>
                <a:spcPct val="0"/>
              </a:spcBef>
            </a:pPr>
            <a:r>
              <a:rPr lang="en-US" sz="1835">
                <a:solidFill>
                  <a:srgbClr val="000000"/>
                </a:solidFill>
                <a:latin typeface="Canva Sans Bold"/>
              </a:rPr>
              <a:t>Menu:</a:t>
            </a:r>
          </a:p>
          <a:p>
            <a:pPr algn="l">
              <a:lnSpc>
                <a:spcPts val="3432"/>
              </a:lnSpc>
              <a:spcBef>
                <a:spcPct val="0"/>
              </a:spcBef>
            </a:pPr>
            <a:r>
              <a:rPr lang="en-US" sz="1835">
                <a:solidFill>
                  <a:srgbClr val="000000"/>
                </a:solidFill>
                <a:latin typeface="Canva Sans"/>
              </a:rPr>
              <a:t>Attributes:</a:t>
            </a:r>
          </a:p>
          <a:p>
            <a:pPr algn="l">
              <a:lnSpc>
                <a:spcPts val="3432"/>
              </a:lnSpc>
              <a:spcBef>
                <a:spcPct val="0"/>
              </a:spcBef>
            </a:pPr>
            <a:r>
              <a:rPr lang="en-US" sz="1835">
                <a:solidFill>
                  <a:srgbClr val="000000"/>
                </a:solidFill>
                <a:latin typeface="Canva Sans"/>
              </a:rPr>
              <a:t>Serial_No (Primary Key): Unique identifier for each menu item.</a:t>
            </a:r>
          </a:p>
          <a:p>
            <a:pPr algn="l">
              <a:lnSpc>
                <a:spcPts val="3432"/>
              </a:lnSpc>
              <a:spcBef>
                <a:spcPct val="0"/>
              </a:spcBef>
            </a:pPr>
            <a:r>
              <a:rPr lang="en-US" sz="1835">
                <a:solidFill>
                  <a:srgbClr val="000000"/>
                </a:solidFill>
                <a:latin typeface="Canva Sans"/>
              </a:rPr>
              <a:t>Salesman_Name: Name of the salesperson.</a:t>
            </a:r>
          </a:p>
          <a:p>
            <a:pPr algn="l">
              <a:lnSpc>
                <a:spcPts val="3432"/>
              </a:lnSpc>
              <a:spcBef>
                <a:spcPct val="0"/>
              </a:spcBef>
            </a:pPr>
            <a:r>
              <a:rPr lang="en-US" sz="1835">
                <a:solidFill>
                  <a:srgbClr val="000000"/>
                </a:solidFill>
                <a:latin typeface="Canva Sans"/>
              </a:rPr>
              <a:t>Employee_Name: Name of the employee.</a:t>
            </a:r>
          </a:p>
          <a:p>
            <a:pPr algn="l">
              <a:lnSpc>
                <a:spcPts val="3432"/>
              </a:lnSpc>
              <a:spcBef>
                <a:spcPct val="0"/>
              </a:spcBef>
            </a:pPr>
            <a:r>
              <a:rPr lang="en-US" sz="1835">
                <a:solidFill>
                  <a:srgbClr val="000000"/>
                </a:solidFill>
                <a:latin typeface="Canva Sans"/>
              </a:rPr>
              <a:t>Customer_Name: Name of the customer.</a:t>
            </a:r>
          </a:p>
          <a:p>
            <a:pPr algn="l">
              <a:lnSpc>
                <a:spcPts val="3432"/>
              </a:lnSpc>
              <a:spcBef>
                <a:spcPct val="0"/>
              </a:spcBef>
            </a:pPr>
            <a:r>
              <a:rPr lang="en-US" sz="1835">
                <a:solidFill>
                  <a:srgbClr val="000000"/>
                </a:solidFill>
                <a:latin typeface="Canva Sans"/>
              </a:rPr>
              <a:t>Profit: Profit earned from the transaction.</a:t>
            </a:r>
          </a:p>
          <a:p>
            <a:pPr algn="l">
              <a:lnSpc>
                <a:spcPts val="3432"/>
              </a:lnSpc>
              <a:spcBef>
                <a:spcPct val="0"/>
              </a:spcBef>
            </a:pPr>
            <a:r>
              <a:rPr lang="en-US" sz="1835">
                <a:solidFill>
                  <a:srgbClr val="000000"/>
                </a:solidFill>
                <a:latin typeface="Canva Sans"/>
              </a:rPr>
              <a:t>Product: Total product sales amount.</a:t>
            </a:r>
          </a:p>
          <a:p>
            <a:pPr algn="l">
              <a:lnSpc>
                <a:spcPts val="3432"/>
              </a:lnSpc>
              <a:spcBef>
                <a:spcPct val="0"/>
              </a:spcBef>
            </a:pPr>
            <a:r>
              <a:rPr lang="en-US" sz="1835">
                <a:solidFill>
                  <a:srgbClr val="000000"/>
                </a:solidFill>
                <a:latin typeface="Canva Sans"/>
              </a:rPr>
              <a:t>Salaries: Salary amount associated with the transaction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7F4E6"/>
        </a:solidFill>
      </p:bgPr>
    </p:bg>
    <p:spTree>
      <p:nvGrpSpPr>
        <p:cNvPr id="1" name=""/>
        <p:cNvGrpSpPr/>
        <p:nvPr/>
      </p:nvGrpSpPr>
      <p:grpSpPr>
        <a:xfrm>
          <a:off x="0" y="0"/>
          <a:ext cx="0" cy="0"/>
          <a:chOff x="0" y="0"/>
          <a:chExt cx="0" cy="0"/>
        </a:xfrm>
      </p:grpSpPr>
      <p:sp>
        <p:nvSpPr>
          <p:cNvPr name="Freeform 2" id="2"/>
          <p:cNvSpPr/>
          <p:nvPr/>
        </p:nvSpPr>
        <p:spPr>
          <a:xfrm flipH="true" flipV="true" rot="0">
            <a:off x="-1408181" y="-1166665"/>
            <a:ext cx="3638236" cy="3360821"/>
          </a:xfrm>
          <a:custGeom>
            <a:avLst/>
            <a:gdLst/>
            <a:ahLst/>
            <a:cxnLst/>
            <a:rect r="r" b="b" t="t" l="l"/>
            <a:pathLst>
              <a:path h="3360821" w="3638236">
                <a:moveTo>
                  <a:pt x="3638236" y="3360821"/>
                </a:moveTo>
                <a:lnTo>
                  <a:pt x="0" y="3360821"/>
                </a:lnTo>
                <a:lnTo>
                  <a:pt x="0" y="0"/>
                </a:lnTo>
                <a:lnTo>
                  <a:pt x="3638236" y="0"/>
                </a:lnTo>
                <a:lnTo>
                  <a:pt x="3638236" y="3360821"/>
                </a:lnTo>
                <a:close/>
              </a:path>
            </a:pathLst>
          </a:custGeom>
          <a:blipFill>
            <a:blip r:embed="rId2"/>
            <a:stretch>
              <a:fillRect l="0" t="0" r="0" b="0"/>
            </a:stretch>
          </a:blipFill>
        </p:spPr>
      </p:sp>
      <p:grpSp>
        <p:nvGrpSpPr>
          <p:cNvPr name="Group 3" id="3"/>
          <p:cNvGrpSpPr/>
          <p:nvPr/>
        </p:nvGrpSpPr>
        <p:grpSpPr>
          <a:xfrm rot="0">
            <a:off x="-1408181" y="6635513"/>
            <a:ext cx="5729337" cy="5729337"/>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0AC8E">
                <a:alpha val="43922"/>
              </a:srgbClr>
            </a:solidFill>
          </p:spPr>
        </p:sp>
        <p:sp>
          <p:nvSpPr>
            <p:cNvPr name="TextBox 5" id="5"/>
            <p:cNvSpPr txBox="true"/>
            <p:nvPr/>
          </p:nvSpPr>
          <p:spPr>
            <a:xfrm>
              <a:off x="76200" y="-85725"/>
              <a:ext cx="660400" cy="822325"/>
            </a:xfrm>
            <a:prstGeom prst="rect">
              <a:avLst/>
            </a:prstGeom>
          </p:spPr>
          <p:txBody>
            <a:bodyPr anchor="ctr" rtlCol="false" tIns="50800" lIns="50800" bIns="50800" rIns="50800"/>
            <a:lstStyle/>
            <a:p>
              <a:pPr algn="ctr">
                <a:lnSpc>
                  <a:spcPts val="4781"/>
                </a:lnSpc>
              </a:pPr>
            </a:p>
          </p:txBody>
        </p:sp>
      </p:grpSp>
      <p:grpSp>
        <p:nvGrpSpPr>
          <p:cNvPr name="Group 6" id="6"/>
          <p:cNvGrpSpPr/>
          <p:nvPr/>
        </p:nvGrpSpPr>
        <p:grpSpPr>
          <a:xfrm rot="0">
            <a:off x="15089598" y="-1645215"/>
            <a:ext cx="5729337" cy="5729337"/>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0AC8E">
                <a:alpha val="43922"/>
              </a:srgbClr>
            </a:solidFill>
          </p:spPr>
        </p:sp>
        <p:sp>
          <p:nvSpPr>
            <p:cNvPr name="TextBox 8" id="8"/>
            <p:cNvSpPr txBox="true"/>
            <p:nvPr/>
          </p:nvSpPr>
          <p:spPr>
            <a:xfrm>
              <a:off x="76200" y="-85725"/>
              <a:ext cx="660400" cy="822325"/>
            </a:xfrm>
            <a:prstGeom prst="rect">
              <a:avLst/>
            </a:prstGeom>
          </p:spPr>
          <p:txBody>
            <a:bodyPr anchor="ctr" rtlCol="false" tIns="50800" lIns="50800" bIns="50800" rIns="50800"/>
            <a:lstStyle/>
            <a:p>
              <a:pPr algn="ctr">
                <a:lnSpc>
                  <a:spcPts val="4781"/>
                </a:lnSpc>
              </a:pPr>
            </a:p>
          </p:txBody>
        </p:sp>
      </p:grpSp>
      <p:sp>
        <p:nvSpPr>
          <p:cNvPr name="Freeform 9" id="9"/>
          <p:cNvSpPr/>
          <p:nvPr/>
        </p:nvSpPr>
        <p:spPr>
          <a:xfrm flipH="false" flipV="false" rot="0">
            <a:off x="3993113" y="7938662"/>
            <a:ext cx="3839718" cy="4426188"/>
          </a:xfrm>
          <a:custGeom>
            <a:avLst/>
            <a:gdLst/>
            <a:ahLst/>
            <a:cxnLst/>
            <a:rect r="r" b="b" t="t" l="l"/>
            <a:pathLst>
              <a:path h="4426188" w="3839718">
                <a:moveTo>
                  <a:pt x="0" y="0"/>
                </a:moveTo>
                <a:lnTo>
                  <a:pt x="3839717" y="0"/>
                </a:lnTo>
                <a:lnTo>
                  <a:pt x="3839717" y="4426188"/>
                </a:lnTo>
                <a:lnTo>
                  <a:pt x="0" y="4426188"/>
                </a:lnTo>
                <a:lnTo>
                  <a:pt x="0" y="0"/>
                </a:lnTo>
                <a:close/>
              </a:path>
            </a:pathLst>
          </a:custGeom>
          <a:blipFill>
            <a:blip r:embed="rId3"/>
            <a:stretch>
              <a:fillRect l="0" t="0" r="0" b="0"/>
            </a:stretch>
          </a:blipFill>
        </p:spPr>
      </p:sp>
      <p:sp>
        <p:nvSpPr>
          <p:cNvPr name="Freeform 10" id="10"/>
          <p:cNvSpPr/>
          <p:nvPr/>
        </p:nvSpPr>
        <p:spPr>
          <a:xfrm flipH="false" flipV="false" rot="-9028008">
            <a:off x="13878817" y="-1990712"/>
            <a:ext cx="3839718" cy="4426188"/>
          </a:xfrm>
          <a:custGeom>
            <a:avLst/>
            <a:gdLst/>
            <a:ahLst/>
            <a:cxnLst/>
            <a:rect r="r" b="b" t="t" l="l"/>
            <a:pathLst>
              <a:path h="4426188" w="3839718">
                <a:moveTo>
                  <a:pt x="0" y="0"/>
                </a:moveTo>
                <a:lnTo>
                  <a:pt x="3839717" y="0"/>
                </a:lnTo>
                <a:lnTo>
                  <a:pt x="3839717" y="4426188"/>
                </a:lnTo>
                <a:lnTo>
                  <a:pt x="0" y="4426188"/>
                </a:lnTo>
                <a:lnTo>
                  <a:pt x="0" y="0"/>
                </a:lnTo>
                <a:close/>
              </a:path>
            </a:pathLst>
          </a:custGeom>
          <a:blipFill>
            <a:blip r:embed="rId3"/>
            <a:stretch>
              <a:fillRect l="0" t="0" r="0" b="0"/>
            </a:stretch>
          </a:blipFill>
        </p:spPr>
      </p:sp>
      <p:grpSp>
        <p:nvGrpSpPr>
          <p:cNvPr name="Group 11" id="11"/>
          <p:cNvGrpSpPr/>
          <p:nvPr/>
        </p:nvGrpSpPr>
        <p:grpSpPr>
          <a:xfrm rot="0">
            <a:off x="1028700" y="829308"/>
            <a:ext cx="4361873" cy="7548197"/>
            <a:chOff x="0" y="0"/>
            <a:chExt cx="1148806" cy="1988003"/>
          </a:xfrm>
        </p:grpSpPr>
        <p:sp>
          <p:nvSpPr>
            <p:cNvPr name="Freeform 12" id="12"/>
            <p:cNvSpPr/>
            <p:nvPr/>
          </p:nvSpPr>
          <p:spPr>
            <a:xfrm flipH="false" flipV="false" rot="0">
              <a:off x="0" y="0"/>
              <a:ext cx="1148806" cy="1988003"/>
            </a:xfrm>
            <a:custGeom>
              <a:avLst/>
              <a:gdLst/>
              <a:ahLst/>
              <a:cxnLst/>
              <a:rect r="r" b="b" t="t" l="l"/>
              <a:pathLst>
                <a:path h="1988003" w="1148806">
                  <a:moveTo>
                    <a:pt x="0" y="0"/>
                  </a:moveTo>
                  <a:lnTo>
                    <a:pt x="1148806" y="0"/>
                  </a:lnTo>
                  <a:lnTo>
                    <a:pt x="1148806" y="1988003"/>
                  </a:lnTo>
                  <a:lnTo>
                    <a:pt x="0" y="1988003"/>
                  </a:lnTo>
                  <a:close/>
                </a:path>
              </a:pathLst>
            </a:custGeom>
            <a:solidFill>
              <a:srgbClr val="E6EFC8"/>
            </a:solidFill>
            <a:ln w="38100" cap="sq">
              <a:solidFill>
                <a:srgbClr val="50745F"/>
              </a:solidFill>
              <a:prstDash val="solid"/>
              <a:miter/>
            </a:ln>
          </p:spPr>
        </p:sp>
        <p:sp>
          <p:nvSpPr>
            <p:cNvPr name="TextBox 13" id="13"/>
            <p:cNvSpPr txBox="true"/>
            <p:nvPr/>
          </p:nvSpPr>
          <p:spPr>
            <a:xfrm>
              <a:off x="0" y="-161925"/>
              <a:ext cx="1148806" cy="2149928"/>
            </a:xfrm>
            <a:prstGeom prst="rect">
              <a:avLst/>
            </a:prstGeom>
          </p:spPr>
          <p:txBody>
            <a:bodyPr anchor="ctr" rtlCol="false" tIns="50800" lIns="50800" bIns="50800" rIns="50800"/>
            <a:lstStyle/>
            <a:p>
              <a:pPr algn="ctr">
                <a:lnSpc>
                  <a:spcPts val="4781"/>
                </a:lnSpc>
              </a:pPr>
            </a:p>
          </p:txBody>
        </p:sp>
      </p:grpSp>
      <p:sp>
        <p:nvSpPr>
          <p:cNvPr name="Freeform 14" id="14"/>
          <p:cNvSpPr/>
          <p:nvPr/>
        </p:nvSpPr>
        <p:spPr>
          <a:xfrm flipH="false" flipV="false" rot="-10045616">
            <a:off x="10363744" y="-1382848"/>
            <a:ext cx="2897924" cy="4424312"/>
          </a:xfrm>
          <a:custGeom>
            <a:avLst/>
            <a:gdLst/>
            <a:ahLst/>
            <a:cxnLst/>
            <a:rect r="r" b="b" t="t" l="l"/>
            <a:pathLst>
              <a:path h="4424312" w="2897924">
                <a:moveTo>
                  <a:pt x="0" y="0"/>
                </a:moveTo>
                <a:lnTo>
                  <a:pt x="2897924" y="0"/>
                </a:lnTo>
                <a:lnTo>
                  <a:pt x="2897924" y="4424312"/>
                </a:lnTo>
                <a:lnTo>
                  <a:pt x="0" y="4424312"/>
                </a:lnTo>
                <a:lnTo>
                  <a:pt x="0" y="0"/>
                </a:lnTo>
                <a:close/>
              </a:path>
            </a:pathLst>
          </a:custGeom>
          <a:blipFill>
            <a:blip r:embed="rId4"/>
            <a:stretch>
              <a:fillRect l="0" t="0" r="0" b="0"/>
            </a:stretch>
          </a:blipFill>
        </p:spPr>
      </p:sp>
      <p:grpSp>
        <p:nvGrpSpPr>
          <p:cNvPr name="Group 15" id="15"/>
          <p:cNvGrpSpPr/>
          <p:nvPr/>
        </p:nvGrpSpPr>
        <p:grpSpPr>
          <a:xfrm rot="0">
            <a:off x="5590598" y="829308"/>
            <a:ext cx="5133129" cy="4640272"/>
            <a:chOff x="0" y="0"/>
            <a:chExt cx="1351935" cy="1222129"/>
          </a:xfrm>
        </p:grpSpPr>
        <p:sp>
          <p:nvSpPr>
            <p:cNvPr name="Freeform 16" id="16"/>
            <p:cNvSpPr/>
            <p:nvPr/>
          </p:nvSpPr>
          <p:spPr>
            <a:xfrm flipH="false" flipV="false" rot="0">
              <a:off x="0" y="0"/>
              <a:ext cx="1351935" cy="1222129"/>
            </a:xfrm>
            <a:custGeom>
              <a:avLst/>
              <a:gdLst/>
              <a:ahLst/>
              <a:cxnLst/>
              <a:rect r="r" b="b" t="t" l="l"/>
              <a:pathLst>
                <a:path h="1222129" w="1351935">
                  <a:moveTo>
                    <a:pt x="0" y="0"/>
                  </a:moveTo>
                  <a:lnTo>
                    <a:pt x="1351935" y="0"/>
                  </a:lnTo>
                  <a:lnTo>
                    <a:pt x="1351935" y="1222129"/>
                  </a:lnTo>
                  <a:lnTo>
                    <a:pt x="0" y="1222129"/>
                  </a:lnTo>
                  <a:close/>
                </a:path>
              </a:pathLst>
            </a:custGeom>
            <a:solidFill>
              <a:srgbClr val="EFE8C8"/>
            </a:solidFill>
            <a:ln w="38100" cap="sq">
              <a:solidFill>
                <a:srgbClr val="50745F"/>
              </a:solidFill>
              <a:prstDash val="solid"/>
              <a:miter/>
            </a:ln>
          </p:spPr>
        </p:sp>
        <p:sp>
          <p:nvSpPr>
            <p:cNvPr name="TextBox 17" id="17"/>
            <p:cNvSpPr txBox="true"/>
            <p:nvPr/>
          </p:nvSpPr>
          <p:spPr>
            <a:xfrm>
              <a:off x="0" y="-161925"/>
              <a:ext cx="1351935" cy="1384054"/>
            </a:xfrm>
            <a:prstGeom prst="rect">
              <a:avLst/>
            </a:prstGeom>
          </p:spPr>
          <p:txBody>
            <a:bodyPr anchor="ctr" rtlCol="false" tIns="50800" lIns="50800" bIns="50800" rIns="50800"/>
            <a:lstStyle/>
            <a:p>
              <a:pPr algn="ctr">
                <a:lnSpc>
                  <a:spcPts val="4781"/>
                </a:lnSpc>
              </a:pPr>
            </a:p>
          </p:txBody>
        </p:sp>
      </p:grpSp>
      <p:grpSp>
        <p:nvGrpSpPr>
          <p:cNvPr name="Group 18" id="18"/>
          <p:cNvGrpSpPr/>
          <p:nvPr/>
        </p:nvGrpSpPr>
        <p:grpSpPr>
          <a:xfrm rot="0">
            <a:off x="12405812" y="930872"/>
            <a:ext cx="5079427" cy="8327428"/>
            <a:chOff x="0" y="0"/>
            <a:chExt cx="1337791" cy="2193232"/>
          </a:xfrm>
        </p:grpSpPr>
        <p:sp>
          <p:nvSpPr>
            <p:cNvPr name="Freeform 19" id="19"/>
            <p:cNvSpPr/>
            <p:nvPr/>
          </p:nvSpPr>
          <p:spPr>
            <a:xfrm flipH="false" flipV="false" rot="0">
              <a:off x="0" y="0"/>
              <a:ext cx="1337791" cy="2193232"/>
            </a:xfrm>
            <a:custGeom>
              <a:avLst/>
              <a:gdLst/>
              <a:ahLst/>
              <a:cxnLst/>
              <a:rect r="r" b="b" t="t" l="l"/>
              <a:pathLst>
                <a:path h="2193232" w="1337791">
                  <a:moveTo>
                    <a:pt x="0" y="0"/>
                  </a:moveTo>
                  <a:lnTo>
                    <a:pt x="1337791" y="0"/>
                  </a:lnTo>
                  <a:lnTo>
                    <a:pt x="1337791" y="2193232"/>
                  </a:lnTo>
                  <a:lnTo>
                    <a:pt x="0" y="2193232"/>
                  </a:lnTo>
                  <a:close/>
                </a:path>
              </a:pathLst>
            </a:custGeom>
            <a:solidFill>
              <a:srgbClr val="E6EFC8"/>
            </a:solidFill>
            <a:ln w="38100" cap="sq">
              <a:solidFill>
                <a:srgbClr val="50745F"/>
              </a:solidFill>
              <a:prstDash val="solid"/>
              <a:miter/>
            </a:ln>
          </p:spPr>
        </p:sp>
        <p:sp>
          <p:nvSpPr>
            <p:cNvPr name="TextBox 20" id="20"/>
            <p:cNvSpPr txBox="true"/>
            <p:nvPr/>
          </p:nvSpPr>
          <p:spPr>
            <a:xfrm>
              <a:off x="0" y="-95250"/>
              <a:ext cx="1337791" cy="2288482"/>
            </a:xfrm>
            <a:prstGeom prst="rect">
              <a:avLst/>
            </a:prstGeom>
          </p:spPr>
          <p:txBody>
            <a:bodyPr anchor="ctr" rtlCol="false" tIns="50800" lIns="50800" bIns="50800" rIns="50800"/>
            <a:lstStyle/>
            <a:p>
              <a:pPr algn="ctr">
                <a:lnSpc>
                  <a:spcPts val="4065"/>
                </a:lnSpc>
              </a:pPr>
            </a:p>
          </p:txBody>
        </p:sp>
      </p:grpSp>
      <p:grpSp>
        <p:nvGrpSpPr>
          <p:cNvPr name="Group 21" id="21"/>
          <p:cNvGrpSpPr/>
          <p:nvPr/>
        </p:nvGrpSpPr>
        <p:grpSpPr>
          <a:xfrm rot="0">
            <a:off x="6520682" y="5708053"/>
            <a:ext cx="5629675" cy="4461220"/>
            <a:chOff x="0" y="0"/>
            <a:chExt cx="1482713" cy="1174971"/>
          </a:xfrm>
        </p:grpSpPr>
        <p:sp>
          <p:nvSpPr>
            <p:cNvPr name="Freeform 22" id="22"/>
            <p:cNvSpPr/>
            <p:nvPr/>
          </p:nvSpPr>
          <p:spPr>
            <a:xfrm flipH="false" flipV="false" rot="0">
              <a:off x="0" y="0"/>
              <a:ext cx="1482713" cy="1174971"/>
            </a:xfrm>
            <a:custGeom>
              <a:avLst/>
              <a:gdLst/>
              <a:ahLst/>
              <a:cxnLst/>
              <a:rect r="r" b="b" t="t" l="l"/>
              <a:pathLst>
                <a:path h="1174971" w="1482713">
                  <a:moveTo>
                    <a:pt x="0" y="0"/>
                  </a:moveTo>
                  <a:lnTo>
                    <a:pt x="1482713" y="0"/>
                  </a:lnTo>
                  <a:lnTo>
                    <a:pt x="1482713" y="1174971"/>
                  </a:lnTo>
                  <a:lnTo>
                    <a:pt x="0" y="1174971"/>
                  </a:lnTo>
                  <a:close/>
                </a:path>
              </a:pathLst>
            </a:custGeom>
            <a:solidFill>
              <a:srgbClr val="EFE8C8"/>
            </a:solidFill>
            <a:ln w="38100" cap="sq">
              <a:solidFill>
                <a:srgbClr val="50745F"/>
              </a:solidFill>
              <a:prstDash val="solid"/>
              <a:miter/>
            </a:ln>
          </p:spPr>
        </p:sp>
        <p:sp>
          <p:nvSpPr>
            <p:cNvPr name="TextBox 23" id="23"/>
            <p:cNvSpPr txBox="true"/>
            <p:nvPr/>
          </p:nvSpPr>
          <p:spPr>
            <a:xfrm>
              <a:off x="0" y="-114300"/>
              <a:ext cx="1482713" cy="1289271"/>
            </a:xfrm>
            <a:prstGeom prst="rect">
              <a:avLst/>
            </a:prstGeom>
          </p:spPr>
          <p:txBody>
            <a:bodyPr anchor="ctr" rtlCol="false" tIns="50800" lIns="50800" bIns="50800" rIns="50800"/>
            <a:lstStyle/>
            <a:p>
              <a:pPr algn="ctr">
                <a:lnSpc>
                  <a:spcPts val="3472"/>
                </a:lnSpc>
              </a:pPr>
              <a:r>
                <a:rPr lang="en-US" sz="1856">
                  <a:solidFill>
                    <a:srgbClr val="000000"/>
                  </a:solidFill>
                  <a:latin typeface="Canva Sans Bold"/>
                </a:rPr>
                <a:t>Salaries:</a:t>
              </a:r>
            </a:p>
            <a:p>
              <a:pPr algn="l">
                <a:lnSpc>
                  <a:spcPts val="3472"/>
                </a:lnSpc>
              </a:pPr>
              <a:r>
                <a:rPr lang="en-US" sz="1856">
                  <a:solidFill>
                    <a:srgbClr val="000000"/>
                  </a:solidFill>
                  <a:latin typeface="Canva Sans Bold"/>
                </a:rPr>
                <a:t>Attributes:</a:t>
              </a:r>
            </a:p>
            <a:p>
              <a:pPr algn="l">
                <a:lnSpc>
                  <a:spcPts val="3472"/>
                </a:lnSpc>
              </a:pPr>
              <a:r>
                <a:rPr lang="en-US" sz="1856">
                  <a:solidFill>
                    <a:srgbClr val="000000"/>
                  </a:solidFill>
                  <a:latin typeface="Canva Sans"/>
                </a:rPr>
                <a:t>Serial_No (Primary Key): Unique identifier for each salary record.</a:t>
              </a:r>
            </a:p>
            <a:p>
              <a:pPr algn="l">
                <a:lnSpc>
                  <a:spcPts val="3472"/>
                </a:lnSpc>
              </a:pPr>
              <a:r>
                <a:rPr lang="en-US" sz="1856">
                  <a:solidFill>
                    <a:srgbClr val="000000"/>
                  </a:solidFill>
                  <a:latin typeface="Canva Sans"/>
                </a:rPr>
                <a:t>Employee_ID (Foreign Key): Links to the ID of the corresponding employee.Employee_Name: Name of the employee.</a:t>
              </a:r>
            </a:p>
            <a:p>
              <a:pPr algn="l">
                <a:lnSpc>
                  <a:spcPts val="3472"/>
                </a:lnSpc>
              </a:pPr>
              <a:r>
                <a:rPr lang="en-US" sz="1856">
                  <a:solidFill>
                    <a:srgbClr val="000000"/>
                  </a:solidFill>
                  <a:latin typeface="Canva Sans"/>
                </a:rPr>
                <a:t>Employee_Salary: Salary amount for the employee.</a:t>
              </a:r>
            </a:p>
            <a:p>
              <a:pPr algn="l">
                <a:lnSpc>
                  <a:spcPts val="3472"/>
                </a:lnSpc>
              </a:pPr>
            </a:p>
          </p:txBody>
        </p:sp>
      </p:grpSp>
      <p:sp>
        <p:nvSpPr>
          <p:cNvPr name="Freeform 24" id="24"/>
          <p:cNvSpPr/>
          <p:nvPr/>
        </p:nvSpPr>
        <p:spPr>
          <a:xfrm flipH="false" flipV="false" rot="0">
            <a:off x="15813177" y="8377505"/>
            <a:ext cx="3638236" cy="3360821"/>
          </a:xfrm>
          <a:custGeom>
            <a:avLst/>
            <a:gdLst/>
            <a:ahLst/>
            <a:cxnLst/>
            <a:rect r="r" b="b" t="t" l="l"/>
            <a:pathLst>
              <a:path h="3360821" w="3638236">
                <a:moveTo>
                  <a:pt x="0" y="0"/>
                </a:moveTo>
                <a:lnTo>
                  <a:pt x="3638236" y="0"/>
                </a:lnTo>
                <a:lnTo>
                  <a:pt x="3638236" y="3360821"/>
                </a:lnTo>
                <a:lnTo>
                  <a:pt x="0" y="3360821"/>
                </a:lnTo>
                <a:lnTo>
                  <a:pt x="0" y="0"/>
                </a:lnTo>
                <a:close/>
              </a:path>
            </a:pathLst>
          </a:custGeom>
          <a:blipFill>
            <a:blip r:embed="rId2"/>
            <a:stretch>
              <a:fillRect l="0" t="0" r="0" b="0"/>
            </a:stretch>
          </a:blipFill>
        </p:spPr>
      </p:sp>
      <p:sp>
        <p:nvSpPr>
          <p:cNvPr name="Freeform 25" id="25"/>
          <p:cNvSpPr/>
          <p:nvPr/>
        </p:nvSpPr>
        <p:spPr>
          <a:xfrm flipH="false" flipV="false" rot="0">
            <a:off x="2461605" y="8541216"/>
            <a:ext cx="2109807" cy="3221079"/>
          </a:xfrm>
          <a:custGeom>
            <a:avLst/>
            <a:gdLst/>
            <a:ahLst/>
            <a:cxnLst/>
            <a:rect r="r" b="b" t="t" l="l"/>
            <a:pathLst>
              <a:path h="3221079" w="2109807">
                <a:moveTo>
                  <a:pt x="0" y="0"/>
                </a:moveTo>
                <a:lnTo>
                  <a:pt x="2109807" y="0"/>
                </a:lnTo>
                <a:lnTo>
                  <a:pt x="2109807" y="3221080"/>
                </a:lnTo>
                <a:lnTo>
                  <a:pt x="0" y="3221080"/>
                </a:lnTo>
                <a:lnTo>
                  <a:pt x="0" y="0"/>
                </a:lnTo>
                <a:close/>
              </a:path>
            </a:pathLst>
          </a:custGeom>
          <a:blipFill>
            <a:blip r:embed="rId4"/>
            <a:stretch>
              <a:fillRect l="0" t="0" r="0" b="0"/>
            </a:stretch>
          </a:blipFill>
        </p:spPr>
      </p:sp>
      <p:sp>
        <p:nvSpPr>
          <p:cNvPr name="TextBox 26" id="26"/>
          <p:cNvSpPr txBox="true"/>
          <p:nvPr/>
        </p:nvSpPr>
        <p:spPr>
          <a:xfrm rot="0">
            <a:off x="1199081" y="901958"/>
            <a:ext cx="4021111" cy="7007581"/>
          </a:xfrm>
          <a:prstGeom prst="rect">
            <a:avLst/>
          </a:prstGeom>
        </p:spPr>
        <p:txBody>
          <a:bodyPr anchor="t" rtlCol="false" tIns="0" lIns="0" bIns="0" rIns="0">
            <a:spAutoFit/>
          </a:bodyPr>
          <a:lstStyle/>
          <a:p>
            <a:pPr algn="ctr">
              <a:lnSpc>
                <a:spcPts val="3087"/>
              </a:lnSpc>
            </a:pPr>
            <a:r>
              <a:rPr lang="en-US" sz="1991">
                <a:solidFill>
                  <a:srgbClr val="3B4C42"/>
                </a:solidFill>
                <a:latin typeface="Canva Sans Bold"/>
              </a:rPr>
              <a:t>Employee:</a:t>
            </a:r>
          </a:p>
          <a:p>
            <a:pPr algn="l">
              <a:lnSpc>
                <a:spcPts val="3087"/>
              </a:lnSpc>
            </a:pPr>
            <a:r>
              <a:rPr lang="en-US" sz="1991">
                <a:solidFill>
                  <a:srgbClr val="3B4C42"/>
                </a:solidFill>
                <a:latin typeface="Canva Sans Bold"/>
              </a:rPr>
              <a:t>Attributes:</a:t>
            </a:r>
          </a:p>
          <a:p>
            <a:pPr algn="l">
              <a:lnSpc>
                <a:spcPts val="3087"/>
              </a:lnSpc>
            </a:pPr>
            <a:r>
              <a:rPr lang="en-US" sz="1991">
                <a:solidFill>
                  <a:srgbClr val="3B4C42"/>
                </a:solidFill>
                <a:latin typeface="Canva Sans"/>
              </a:rPr>
              <a:t>ID (</a:t>
            </a:r>
            <a:r>
              <a:rPr lang="en-US" sz="1991">
                <a:solidFill>
                  <a:srgbClr val="3B4C42"/>
                </a:solidFill>
                <a:latin typeface="Canva Sans Bold"/>
              </a:rPr>
              <a:t>Primary Key</a:t>
            </a:r>
            <a:r>
              <a:rPr lang="en-US" sz="1991">
                <a:solidFill>
                  <a:srgbClr val="3B4C42"/>
                </a:solidFill>
                <a:latin typeface="Canva Sans"/>
              </a:rPr>
              <a:t>): Unique identifier for each employee.</a:t>
            </a:r>
          </a:p>
          <a:p>
            <a:pPr algn="l">
              <a:lnSpc>
                <a:spcPts val="3087"/>
              </a:lnSpc>
            </a:pPr>
            <a:r>
              <a:rPr lang="en-US" sz="1991">
                <a:solidFill>
                  <a:srgbClr val="3B4C42"/>
                </a:solidFill>
                <a:latin typeface="Canva Sans"/>
              </a:rPr>
              <a:t>Name: Name of the employee.</a:t>
            </a:r>
          </a:p>
          <a:p>
            <a:pPr algn="l">
              <a:lnSpc>
                <a:spcPts val="3087"/>
              </a:lnSpc>
            </a:pPr>
            <a:r>
              <a:rPr lang="en-US" sz="1991">
                <a:solidFill>
                  <a:srgbClr val="3B4C42"/>
                </a:solidFill>
                <a:latin typeface="Canva Sans"/>
              </a:rPr>
              <a:t>Address: Residential address of the employee.</a:t>
            </a:r>
          </a:p>
          <a:p>
            <a:pPr algn="l">
              <a:lnSpc>
                <a:spcPts val="3087"/>
              </a:lnSpc>
            </a:pPr>
            <a:r>
              <a:rPr lang="en-US" sz="1991">
                <a:solidFill>
                  <a:srgbClr val="3B4C42"/>
                </a:solidFill>
                <a:latin typeface="Canva Sans"/>
              </a:rPr>
              <a:t>Designation: Job title or position held by the employee.</a:t>
            </a:r>
          </a:p>
          <a:p>
            <a:pPr algn="l">
              <a:lnSpc>
                <a:spcPts val="3087"/>
              </a:lnSpc>
            </a:pPr>
            <a:r>
              <a:rPr lang="en-US" sz="1991">
                <a:solidFill>
                  <a:srgbClr val="3B4C42"/>
                </a:solidFill>
                <a:latin typeface="Canva Sans"/>
              </a:rPr>
              <a:t>Salary: Monthly salary of the employee.</a:t>
            </a:r>
          </a:p>
          <a:p>
            <a:pPr algn="l">
              <a:lnSpc>
                <a:spcPts val="3087"/>
              </a:lnSpc>
            </a:pPr>
            <a:r>
              <a:rPr lang="en-US" sz="1991">
                <a:solidFill>
                  <a:srgbClr val="3B4C42"/>
                </a:solidFill>
                <a:latin typeface="Canva Sans"/>
              </a:rPr>
              <a:t>DOJ (Date of Joining): Date when the employee joined the company.</a:t>
            </a:r>
          </a:p>
          <a:p>
            <a:pPr algn="l">
              <a:lnSpc>
                <a:spcPts val="3087"/>
              </a:lnSpc>
            </a:pPr>
            <a:r>
              <a:rPr lang="en-US" sz="1991">
                <a:solidFill>
                  <a:srgbClr val="3B4C42"/>
                </a:solidFill>
                <a:latin typeface="Canva Sans"/>
              </a:rPr>
              <a:t>Absences: Number of days the employee has been absent.</a:t>
            </a:r>
          </a:p>
          <a:p>
            <a:pPr algn="l">
              <a:lnSpc>
                <a:spcPts val="3087"/>
              </a:lnSpc>
            </a:pPr>
            <a:r>
              <a:rPr lang="en-US" sz="1991">
                <a:solidFill>
                  <a:srgbClr val="3B4C42"/>
                </a:solidFill>
                <a:latin typeface="Canva Sans"/>
              </a:rPr>
              <a:t>Received_Salary: Amount of salary received by the employee.</a:t>
            </a:r>
          </a:p>
        </p:txBody>
      </p:sp>
      <p:sp>
        <p:nvSpPr>
          <p:cNvPr name="TextBox 27" id="27"/>
          <p:cNvSpPr txBox="true"/>
          <p:nvPr/>
        </p:nvSpPr>
        <p:spPr>
          <a:xfrm rot="0">
            <a:off x="12557333" y="1018775"/>
            <a:ext cx="3901147" cy="8173667"/>
          </a:xfrm>
          <a:prstGeom prst="rect">
            <a:avLst/>
          </a:prstGeom>
        </p:spPr>
        <p:txBody>
          <a:bodyPr anchor="t" rtlCol="false" tIns="0" lIns="0" bIns="0" rIns="0">
            <a:spAutoFit/>
          </a:bodyPr>
          <a:lstStyle/>
          <a:p>
            <a:pPr algn="ctr">
              <a:lnSpc>
                <a:spcPts val="3091"/>
              </a:lnSpc>
            </a:pPr>
            <a:r>
              <a:rPr lang="en-US" sz="1896">
                <a:solidFill>
                  <a:srgbClr val="3B4C42"/>
                </a:solidFill>
                <a:latin typeface="Canva Sans Bold"/>
              </a:rPr>
              <a:t>Customer:</a:t>
            </a:r>
          </a:p>
          <a:p>
            <a:pPr algn="l">
              <a:lnSpc>
                <a:spcPts val="3091"/>
              </a:lnSpc>
            </a:pPr>
            <a:r>
              <a:rPr lang="en-US" sz="1896">
                <a:solidFill>
                  <a:srgbClr val="3B4C42"/>
                </a:solidFill>
                <a:latin typeface="Canva Sans Bold"/>
              </a:rPr>
              <a:t>Attributes:</a:t>
            </a:r>
          </a:p>
          <a:p>
            <a:pPr algn="l">
              <a:lnSpc>
                <a:spcPts val="3091"/>
              </a:lnSpc>
            </a:pPr>
            <a:r>
              <a:rPr lang="en-US" sz="1896">
                <a:solidFill>
                  <a:srgbClr val="3B4C42"/>
                </a:solidFill>
                <a:latin typeface="Canva Sans"/>
              </a:rPr>
              <a:t>ID (Primary Key): Unique identifier for each customer.</a:t>
            </a:r>
          </a:p>
          <a:p>
            <a:pPr algn="l">
              <a:lnSpc>
                <a:spcPts val="3091"/>
              </a:lnSpc>
            </a:pPr>
            <a:r>
              <a:rPr lang="en-US" sz="1896">
                <a:solidFill>
                  <a:srgbClr val="3B4C42"/>
                </a:solidFill>
                <a:latin typeface="Canva Sans"/>
              </a:rPr>
              <a:t>Name: Name of the customer.</a:t>
            </a:r>
          </a:p>
          <a:p>
            <a:pPr algn="l">
              <a:lnSpc>
                <a:spcPts val="3091"/>
              </a:lnSpc>
            </a:pPr>
            <a:r>
              <a:rPr lang="en-US" sz="1896">
                <a:solidFill>
                  <a:srgbClr val="3B4C42"/>
                </a:solidFill>
                <a:latin typeface="Canva Sans"/>
              </a:rPr>
              <a:t>Address: Address of the customer.</a:t>
            </a:r>
          </a:p>
          <a:p>
            <a:pPr algn="l">
              <a:lnSpc>
                <a:spcPts val="3091"/>
              </a:lnSpc>
            </a:pPr>
            <a:r>
              <a:rPr lang="en-US" sz="1896">
                <a:solidFill>
                  <a:srgbClr val="3B4C42"/>
                </a:solidFill>
                <a:latin typeface="Canva Sans"/>
              </a:rPr>
              <a:t>Purchase_Items: Items purchased by the customer.</a:t>
            </a:r>
          </a:p>
          <a:p>
            <a:pPr algn="l">
              <a:lnSpc>
                <a:spcPts val="3091"/>
              </a:lnSpc>
            </a:pPr>
            <a:r>
              <a:rPr lang="en-US" sz="1896">
                <a:solidFill>
                  <a:srgbClr val="3B4C42"/>
                </a:solidFill>
                <a:latin typeface="Canva Sans"/>
              </a:rPr>
              <a:t>Quantity: Quantity of items purchased.</a:t>
            </a:r>
          </a:p>
          <a:p>
            <a:pPr algn="l">
              <a:lnSpc>
                <a:spcPts val="3091"/>
              </a:lnSpc>
            </a:pPr>
            <a:r>
              <a:rPr lang="en-US" sz="1896">
                <a:solidFill>
                  <a:srgbClr val="3B4C42"/>
                </a:solidFill>
                <a:latin typeface="Canva Sans"/>
              </a:rPr>
              <a:t>Phone_No: Contact number of the customer.</a:t>
            </a:r>
          </a:p>
          <a:p>
            <a:pPr algn="l">
              <a:lnSpc>
                <a:spcPts val="3091"/>
              </a:lnSpc>
            </a:pPr>
            <a:r>
              <a:rPr lang="en-US" sz="1896">
                <a:solidFill>
                  <a:srgbClr val="3B4C42"/>
                </a:solidFill>
                <a:latin typeface="Canva Sans"/>
              </a:rPr>
              <a:t>Product_Amount: Total amount of purchased products.</a:t>
            </a:r>
          </a:p>
          <a:p>
            <a:pPr algn="l">
              <a:lnSpc>
                <a:spcPts val="3091"/>
              </a:lnSpc>
            </a:pPr>
            <a:r>
              <a:rPr lang="en-US" sz="1896">
                <a:solidFill>
                  <a:srgbClr val="3B4C42"/>
                </a:solidFill>
                <a:latin typeface="Canva Sans"/>
              </a:rPr>
              <a:t>Pay_Amount: Amount paid by the customer.</a:t>
            </a:r>
          </a:p>
          <a:p>
            <a:pPr algn="l">
              <a:lnSpc>
                <a:spcPts val="3091"/>
              </a:lnSpc>
            </a:pPr>
            <a:r>
              <a:rPr lang="en-US" sz="1896">
                <a:solidFill>
                  <a:srgbClr val="3B4C42"/>
                </a:solidFill>
                <a:latin typeface="Canva Sans"/>
              </a:rPr>
              <a:t>Date: Date of the purchase.</a:t>
            </a:r>
          </a:p>
          <a:p>
            <a:pPr algn="l">
              <a:lnSpc>
                <a:spcPts val="3091"/>
              </a:lnSpc>
            </a:pPr>
            <a:r>
              <a:rPr lang="en-US" sz="1896">
                <a:solidFill>
                  <a:srgbClr val="3B4C42"/>
                </a:solidFill>
                <a:latin typeface="Canva Sans"/>
              </a:rPr>
              <a:t>Remaining_Amount: Remaining amount to be paid by the customer.</a:t>
            </a:r>
          </a:p>
        </p:txBody>
      </p:sp>
      <p:sp>
        <p:nvSpPr>
          <p:cNvPr name="TextBox 28" id="28"/>
          <p:cNvSpPr txBox="true"/>
          <p:nvPr/>
        </p:nvSpPr>
        <p:spPr>
          <a:xfrm rot="0">
            <a:off x="5751785" y="715008"/>
            <a:ext cx="4810755" cy="4720760"/>
          </a:xfrm>
          <a:prstGeom prst="rect">
            <a:avLst/>
          </a:prstGeom>
        </p:spPr>
        <p:txBody>
          <a:bodyPr anchor="t" rtlCol="false" tIns="0" lIns="0" bIns="0" rIns="0">
            <a:spAutoFit/>
          </a:bodyPr>
          <a:lstStyle/>
          <a:p>
            <a:pPr algn="ctr">
              <a:lnSpc>
                <a:spcPts val="3463"/>
              </a:lnSpc>
              <a:spcBef>
                <a:spcPct val="0"/>
              </a:spcBef>
            </a:pPr>
            <a:r>
              <a:rPr lang="en-US" sz="1851">
                <a:solidFill>
                  <a:srgbClr val="3B4C42"/>
                </a:solidFill>
                <a:latin typeface="Canva Sans Bold"/>
              </a:rPr>
              <a:t>Purchase:</a:t>
            </a:r>
          </a:p>
          <a:p>
            <a:pPr algn="l">
              <a:lnSpc>
                <a:spcPts val="3463"/>
              </a:lnSpc>
              <a:spcBef>
                <a:spcPct val="0"/>
              </a:spcBef>
            </a:pPr>
            <a:r>
              <a:rPr lang="en-US" sz="1851">
                <a:solidFill>
                  <a:srgbClr val="3B4C42"/>
                </a:solidFill>
                <a:latin typeface="Canva Sans Bold"/>
              </a:rPr>
              <a:t>Attributes:</a:t>
            </a:r>
          </a:p>
          <a:p>
            <a:pPr algn="l">
              <a:lnSpc>
                <a:spcPts val="3463"/>
              </a:lnSpc>
              <a:spcBef>
                <a:spcPct val="0"/>
              </a:spcBef>
            </a:pPr>
            <a:r>
              <a:rPr lang="en-US" sz="1851">
                <a:solidFill>
                  <a:srgbClr val="3B4C42"/>
                </a:solidFill>
                <a:latin typeface="Canva Sans"/>
              </a:rPr>
              <a:t>Serial_No (Primary Key): Unique identifier for each purchase.</a:t>
            </a:r>
          </a:p>
          <a:p>
            <a:pPr algn="l">
              <a:lnSpc>
                <a:spcPts val="3463"/>
              </a:lnSpc>
              <a:spcBef>
                <a:spcPct val="0"/>
              </a:spcBef>
            </a:pPr>
            <a:r>
              <a:rPr lang="en-US" sz="1851">
                <a:solidFill>
                  <a:srgbClr val="3B4C42"/>
                </a:solidFill>
                <a:latin typeface="Canva Sans"/>
              </a:rPr>
              <a:t>Salt, Sugar, Flour, Oil, Yeast: Quantities of respective items purchased.</a:t>
            </a:r>
          </a:p>
          <a:p>
            <a:pPr algn="l">
              <a:lnSpc>
                <a:spcPts val="3463"/>
              </a:lnSpc>
              <a:spcBef>
                <a:spcPct val="0"/>
              </a:spcBef>
            </a:pPr>
            <a:r>
              <a:rPr lang="en-US" sz="1851">
                <a:solidFill>
                  <a:srgbClr val="3B4C42"/>
                </a:solidFill>
                <a:latin typeface="Canva Sans"/>
              </a:rPr>
              <a:t>Packing_reel, Cartoon_Box, Packing_Shopper: Quantities of packing materials purchased.</a:t>
            </a:r>
          </a:p>
          <a:p>
            <a:pPr algn="l">
              <a:lnSpc>
                <a:spcPts val="3463"/>
              </a:lnSpc>
              <a:spcBef>
                <a:spcPct val="0"/>
              </a:spcBef>
            </a:pPr>
            <a:r>
              <a:rPr lang="en-US" sz="1851">
                <a:solidFill>
                  <a:srgbClr val="3B4C42"/>
                </a:solidFill>
                <a:latin typeface="Canva Sans"/>
              </a:rPr>
              <a:t>Sum: Total sum of all items purchased in the transaction.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FE8C8"/>
        </a:solidFill>
      </p:bgPr>
    </p:bg>
    <p:spTree>
      <p:nvGrpSpPr>
        <p:cNvPr id="1" name=""/>
        <p:cNvGrpSpPr/>
        <p:nvPr/>
      </p:nvGrpSpPr>
      <p:grpSpPr>
        <a:xfrm>
          <a:off x="0" y="0"/>
          <a:ext cx="0" cy="0"/>
          <a:chOff x="0" y="0"/>
          <a:chExt cx="0" cy="0"/>
        </a:xfrm>
      </p:grpSpPr>
      <p:sp>
        <p:nvSpPr>
          <p:cNvPr name="Freeform 2" id="2"/>
          <p:cNvSpPr/>
          <p:nvPr/>
        </p:nvSpPr>
        <p:spPr>
          <a:xfrm flipH="false" flipV="false" rot="0">
            <a:off x="3713196" y="2570144"/>
            <a:ext cx="10057762" cy="4187686"/>
          </a:xfrm>
          <a:custGeom>
            <a:avLst/>
            <a:gdLst/>
            <a:ahLst/>
            <a:cxnLst/>
            <a:rect r="r" b="b" t="t" l="l"/>
            <a:pathLst>
              <a:path h="4187686" w="10057762">
                <a:moveTo>
                  <a:pt x="0" y="0"/>
                </a:moveTo>
                <a:lnTo>
                  <a:pt x="10057762" y="0"/>
                </a:lnTo>
                <a:lnTo>
                  <a:pt x="10057762" y="4187686"/>
                </a:lnTo>
                <a:lnTo>
                  <a:pt x="0" y="41876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8925700">
            <a:off x="-4806151" y="4001776"/>
            <a:ext cx="5122926" cy="8229600"/>
          </a:xfrm>
          <a:custGeom>
            <a:avLst/>
            <a:gdLst/>
            <a:ahLst/>
            <a:cxnLst/>
            <a:rect r="r" b="b" t="t" l="l"/>
            <a:pathLst>
              <a:path h="8229600" w="5122926">
                <a:moveTo>
                  <a:pt x="0" y="0"/>
                </a:moveTo>
                <a:lnTo>
                  <a:pt x="5122926" y="0"/>
                </a:lnTo>
                <a:lnTo>
                  <a:pt x="5122926" y="8229600"/>
                </a:lnTo>
                <a:lnTo>
                  <a:pt x="0" y="8229600"/>
                </a:lnTo>
                <a:lnTo>
                  <a:pt x="0" y="0"/>
                </a:lnTo>
                <a:close/>
              </a:path>
            </a:pathLst>
          </a:custGeom>
          <a:blipFill>
            <a:blip r:embed="rId4"/>
            <a:stretch>
              <a:fillRect l="0" t="0" r="0" b="0"/>
            </a:stretch>
          </a:blipFill>
        </p:spPr>
      </p:sp>
      <p:sp>
        <p:nvSpPr>
          <p:cNvPr name="Freeform 4" id="4"/>
          <p:cNvSpPr/>
          <p:nvPr/>
        </p:nvSpPr>
        <p:spPr>
          <a:xfrm flipH="false" flipV="false" rot="8925700">
            <a:off x="16340676" y="-3086100"/>
            <a:ext cx="5122926" cy="8229600"/>
          </a:xfrm>
          <a:custGeom>
            <a:avLst/>
            <a:gdLst/>
            <a:ahLst/>
            <a:cxnLst/>
            <a:rect r="r" b="b" t="t" l="l"/>
            <a:pathLst>
              <a:path h="8229600" w="5122926">
                <a:moveTo>
                  <a:pt x="0" y="0"/>
                </a:moveTo>
                <a:lnTo>
                  <a:pt x="5122926" y="0"/>
                </a:lnTo>
                <a:lnTo>
                  <a:pt x="5122926" y="8229600"/>
                </a:lnTo>
                <a:lnTo>
                  <a:pt x="0" y="8229600"/>
                </a:lnTo>
                <a:lnTo>
                  <a:pt x="0" y="0"/>
                </a:lnTo>
                <a:close/>
              </a:path>
            </a:pathLst>
          </a:custGeom>
          <a:blipFill>
            <a:blip r:embed="rId4"/>
            <a:stretch>
              <a:fillRect l="0" t="0" r="0" b="0"/>
            </a:stretch>
          </a:blipFill>
        </p:spPr>
      </p:sp>
      <p:sp>
        <p:nvSpPr>
          <p:cNvPr name="TextBox 5" id="5"/>
          <p:cNvSpPr txBox="true"/>
          <p:nvPr/>
        </p:nvSpPr>
        <p:spPr>
          <a:xfrm rot="0">
            <a:off x="429927" y="65611"/>
            <a:ext cx="17428145" cy="9515742"/>
          </a:xfrm>
          <a:prstGeom prst="rect">
            <a:avLst/>
          </a:prstGeom>
        </p:spPr>
        <p:txBody>
          <a:bodyPr anchor="t" rtlCol="false" tIns="0" lIns="0" bIns="0" rIns="0">
            <a:spAutoFit/>
          </a:bodyPr>
          <a:lstStyle/>
          <a:p>
            <a:pPr algn="ctr">
              <a:lnSpc>
                <a:spcPts val="5672"/>
              </a:lnSpc>
            </a:pPr>
            <a:r>
              <a:rPr lang="en-US" sz="3033">
                <a:solidFill>
                  <a:srgbClr val="000000"/>
                </a:solidFill>
                <a:latin typeface="Canva Sans Bold"/>
              </a:rPr>
              <a:t>Database Schema</a:t>
            </a:r>
          </a:p>
          <a:p>
            <a:pPr algn="l">
              <a:lnSpc>
                <a:spcPts val="4363"/>
              </a:lnSpc>
            </a:pPr>
            <a:r>
              <a:rPr lang="en-US" sz="2333">
                <a:solidFill>
                  <a:srgbClr val="000000"/>
                </a:solidFill>
                <a:latin typeface="Canva Sans Bold"/>
              </a:rPr>
              <a:t>Employee: </a:t>
            </a:r>
          </a:p>
          <a:p>
            <a:pPr algn="l">
              <a:lnSpc>
                <a:spcPts val="4363"/>
              </a:lnSpc>
            </a:pPr>
            <a:r>
              <a:rPr lang="en-US" sz="2333">
                <a:solidFill>
                  <a:srgbClr val="000000"/>
                </a:solidFill>
                <a:latin typeface="Canva Sans"/>
              </a:rPr>
              <a:t>Stores information about employees such as their name, address, designation, salary, date of joining, absences, and received salary.</a:t>
            </a:r>
          </a:p>
          <a:p>
            <a:pPr algn="just">
              <a:lnSpc>
                <a:spcPts val="4363"/>
              </a:lnSpc>
            </a:pPr>
            <a:r>
              <a:rPr lang="en-US" sz="2333">
                <a:solidFill>
                  <a:srgbClr val="000000"/>
                </a:solidFill>
                <a:latin typeface="Canva Sans Bold"/>
              </a:rPr>
              <a:t>Customer:</a:t>
            </a:r>
            <a:r>
              <a:rPr lang="en-US" sz="2333">
                <a:solidFill>
                  <a:srgbClr val="000000"/>
                </a:solidFill>
                <a:latin typeface="Canva Sans"/>
              </a:rPr>
              <a:t> Manages customer data including their name, address, purchased items, quantity, phone number, purchase amount, payment amount, date, and remaining amount.</a:t>
            </a:r>
          </a:p>
          <a:p>
            <a:pPr algn="just">
              <a:lnSpc>
                <a:spcPts val="4363"/>
              </a:lnSpc>
            </a:pPr>
            <a:r>
              <a:rPr lang="en-US" sz="2333">
                <a:solidFill>
                  <a:srgbClr val="000000"/>
                </a:solidFill>
                <a:latin typeface="Canva Sans Bold"/>
              </a:rPr>
              <a:t>Purchase: </a:t>
            </a:r>
            <a:r>
              <a:rPr lang="en-US" sz="2333">
                <a:solidFill>
                  <a:srgbClr val="000000"/>
                </a:solidFill>
                <a:latin typeface="Canva Sans"/>
              </a:rPr>
              <a:t>Keeps track of purchases made by the factory including details of items purchased such as salt, sugar, flour, oil, yeast, packing materials, and the total sum.</a:t>
            </a:r>
          </a:p>
          <a:p>
            <a:pPr algn="just">
              <a:lnSpc>
                <a:spcPts val="4363"/>
              </a:lnSpc>
              <a:spcBef>
                <a:spcPct val="0"/>
              </a:spcBef>
            </a:pPr>
            <a:r>
              <a:rPr lang="en-US" sz="2333">
                <a:solidFill>
                  <a:srgbClr val="000000"/>
                </a:solidFill>
                <a:latin typeface="Canva Sans Bold"/>
              </a:rPr>
              <a:t>Sale_Man: </a:t>
            </a:r>
            <a:r>
              <a:rPr lang="en-US" sz="2333">
                <a:solidFill>
                  <a:srgbClr val="000000"/>
                </a:solidFill>
                <a:latin typeface="Canva Sans"/>
              </a:rPr>
              <a:t>Records sales made by salesmen, including details such as name, address, items s</a:t>
            </a:r>
            <a:r>
              <a:rPr lang="en-US" sz="2333">
                <a:solidFill>
                  <a:srgbClr val="000000"/>
                </a:solidFill>
                <a:latin typeface="Canva Sans"/>
              </a:rPr>
              <a:t>old, quantity, phone number, total amount, payment amount, date, and remaining amount.</a:t>
            </a:r>
          </a:p>
          <a:p>
            <a:pPr algn="just">
              <a:lnSpc>
                <a:spcPts val="4363"/>
              </a:lnSpc>
              <a:spcBef>
                <a:spcPct val="0"/>
              </a:spcBef>
            </a:pPr>
            <a:r>
              <a:rPr lang="en-US" sz="2333">
                <a:solidFill>
                  <a:srgbClr val="000000"/>
                </a:solidFill>
                <a:latin typeface="Canva Sans Bold"/>
              </a:rPr>
              <a:t>Salaries:</a:t>
            </a:r>
            <a:r>
              <a:rPr lang="en-US" sz="2333">
                <a:solidFill>
                  <a:srgbClr val="000000"/>
                </a:solidFill>
                <a:latin typeface="Canva Sans"/>
              </a:rPr>
              <a:t> Stores information about employee salaries including their ID, name, and salary amount.</a:t>
            </a:r>
          </a:p>
          <a:p>
            <a:pPr algn="just">
              <a:lnSpc>
                <a:spcPts val="4363"/>
              </a:lnSpc>
              <a:spcBef>
                <a:spcPct val="0"/>
              </a:spcBef>
            </a:pPr>
            <a:r>
              <a:rPr lang="en-US" sz="2333">
                <a:solidFill>
                  <a:srgbClr val="000000"/>
                </a:solidFill>
                <a:latin typeface="Canva Sans Bold"/>
              </a:rPr>
              <a:t>Expenses: </a:t>
            </a:r>
            <a:r>
              <a:rPr lang="en-US" sz="2333">
                <a:solidFill>
                  <a:srgbClr val="000000"/>
                </a:solidFill>
                <a:latin typeface="Canva Sans"/>
              </a:rPr>
              <a:t>Tracks various expenses incurred by the factory including purchase of products, renovation costs, salary expenses, total expenses, and date.</a:t>
            </a:r>
          </a:p>
          <a:p>
            <a:pPr algn="just">
              <a:lnSpc>
                <a:spcPts val="4363"/>
              </a:lnSpc>
              <a:spcBef>
                <a:spcPct val="0"/>
              </a:spcBef>
            </a:pPr>
            <a:r>
              <a:rPr lang="en-US" sz="2333">
                <a:solidFill>
                  <a:srgbClr val="000000"/>
                </a:solidFill>
                <a:latin typeface="Canva Sans Bold"/>
              </a:rPr>
              <a:t>Sales:</a:t>
            </a:r>
            <a:r>
              <a:rPr lang="en-US" sz="2333">
                <a:solidFill>
                  <a:srgbClr val="000000"/>
                </a:solidFill>
                <a:latin typeface="Canva Sans"/>
              </a:rPr>
              <a:t> Records sales made by the factory, distinguishing between sales to salesmen and customers.</a:t>
            </a:r>
          </a:p>
          <a:p>
            <a:pPr algn="just">
              <a:lnSpc>
                <a:spcPts val="4363"/>
              </a:lnSpc>
              <a:spcBef>
                <a:spcPct val="0"/>
              </a:spcBef>
            </a:pPr>
            <a:r>
              <a:rPr lang="en-US" sz="2333">
                <a:solidFill>
                  <a:srgbClr val="000000"/>
                </a:solidFill>
                <a:latin typeface="Canva Sans Bold"/>
              </a:rPr>
              <a:t>Profit:</a:t>
            </a:r>
            <a:r>
              <a:rPr lang="en-US" sz="2333">
                <a:solidFill>
                  <a:srgbClr val="000000"/>
                </a:solidFill>
                <a:latin typeface="Canva Sans"/>
              </a:rPr>
              <a:t> Calculates daily profits based on expenses, purchases, salaries, and total profit.</a:t>
            </a:r>
          </a:p>
          <a:p>
            <a:pPr algn="just">
              <a:lnSpc>
                <a:spcPts val="4363"/>
              </a:lnSpc>
              <a:spcBef>
                <a:spcPct val="0"/>
              </a:spcBef>
            </a:pPr>
            <a:r>
              <a:rPr lang="en-US" sz="2333">
                <a:solidFill>
                  <a:srgbClr val="000000"/>
                </a:solidFill>
                <a:latin typeface="Canva Sans Bold"/>
              </a:rPr>
              <a:t>Menu: </a:t>
            </a:r>
            <a:r>
              <a:rPr lang="en-US" sz="2333">
                <a:solidFill>
                  <a:srgbClr val="000000"/>
                </a:solidFill>
                <a:latin typeface="Canva Sans"/>
              </a:rPr>
              <a:t>Provides a summary of sales, employee, and customer data along with profit, product, and salary information.</a:t>
            </a:r>
          </a:p>
          <a:p>
            <a:pPr algn="just">
              <a:lnSpc>
                <a:spcPts val="4363"/>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87BE80"/>
        </a:solidFill>
      </p:bgPr>
    </p:bg>
    <p:spTree>
      <p:nvGrpSpPr>
        <p:cNvPr id="1" name=""/>
        <p:cNvGrpSpPr/>
        <p:nvPr/>
      </p:nvGrpSpPr>
      <p:grpSpPr>
        <a:xfrm>
          <a:off x="0" y="0"/>
          <a:ext cx="0" cy="0"/>
          <a:chOff x="0" y="0"/>
          <a:chExt cx="0" cy="0"/>
        </a:xfrm>
      </p:grpSpPr>
      <p:grpSp>
        <p:nvGrpSpPr>
          <p:cNvPr name="Group 2" id="2"/>
          <p:cNvGrpSpPr/>
          <p:nvPr/>
        </p:nvGrpSpPr>
        <p:grpSpPr>
          <a:xfrm rot="0">
            <a:off x="286193" y="1514776"/>
            <a:ext cx="17715614" cy="8219075"/>
            <a:chOff x="0" y="0"/>
            <a:chExt cx="4665841" cy="2164695"/>
          </a:xfrm>
        </p:grpSpPr>
        <p:sp>
          <p:nvSpPr>
            <p:cNvPr name="Freeform 3" id="3"/>
            <p:cNvSpPr/>
            <p:nvPr/>
          </p:nvSpPr>
          <p:spPr>
            <a:xfrm flipH="false" flipV="false" rot="0">
              <a:off x="0" y="0"/>
              <a:ext cx="4665841" cy="2164695"/>
            </a:xfrm>
            <a:custGeom>
              <a:avLst/>
              <a:gdLst/>
              <a:ahLst/>
              <a:cxnLst/>
              <a:rect r="r" b="b" t="t" l="l"/>
              <a:pathLst>
                <a:path h="2164695" w="4665841">
                  <a:moveTo>
                    <a:pt x="22288" y="0"/>
                  </a:moveTo>
                  <a:lnTo>
                    <a:pt x="4643553" y="0"/>
                  </a:lnTo>
                  <a:cubicBezTo>
                    <a:pt x="4649464" y="0"/>
                    <a:pt x="4655133" y="2348"/>
                    <a:pt x="4659313" y="6528"/>
                  </a:cubicBezTo>
                  <a:cubicBezTo>
                    <a:pt x="4663492" y="10708"/>
                    <a:pt x="4665841" y="16377"/>
                    <a:pt x="4665841" y="22288"/>
                  </a:cubicBezTo>
                  <a:lnTo>
                    <a:pt x="4665841" y="2142407"/>
                  </a:lnTo>
                  <a:cubicBezTo>
                    <a:pt x="4665841" y="2148318"/>
                    <a:pt x="4663492" y="2153987"/>
                    <a:pt x="4659313" y="2158167"/>
                  </a:cubicBezTo>
                  <a:cubicBezTo>
                    <a:pt x="4655133" y="2162347"/>
                    <a:pt x="4649464" y="2164695"/>
                    <a:pt x="4643553" y="2164695"/>
                  </a:cubicBezTo>
                  <a:lnTo>
                    <a:pt x="22288" y="2164695"/>
                  </a:lnTo>
                  <a:cubicBezTo>
                    <a:pt x="16377" y="2164695"/>
                    <a:pt x="10708" y="2162347"/>
                    <a:pt x="6528" y="2158167"/>
                  </a:cubicBezTo>
                  <a:cubicBezTo>
                    <a:pt x="2348" y="2153987"/>
                    <a:pt x="0" y="2148318"/>
                    <a:pt x="0" y="2142407"/>
                  </a:cubicBezTo>
                  <a:lnTo>
                    <a:pt x="0" y="22288"/>
                  </a:lnTo>
                  <a:cubicBezTo>
                    <a:pt x="0" y="16377"/>
                    <a:pt x="2348" y="10708"/>
                    <a:pt x="6528" y="6528"/>
                  </a:cubicBezTo>
                  <a:cubicBezTo>
                    <a:pt x="10708" y="2348"/>
                    <a:pt x="16377" y="0"/>
                    <a:pt x="22288" y="0"/>
                  </a:cubicBezTo>
                  <a:close/>
                </a:path>
              </a:pathLst>
            </a:custGeom>
            <a:solidFill>
              <a:srgbClr val="DBD1B6"/>
            </a:solidFill>
          </p:spPr>
        </p:sp>
        <p:sp>
          <p:nvSpPr>
            <p:cNvPr name="TextBox 4" id="4"/>
            <p:cNvSpPr txBox="true"/>
            <p:nvPr/>
          </p:nvSpPr>
          <p:spPr>
            <a:xfrm>
              <a:off x="0" y="-161925"/>
              <a:ext cx="4665841" cy="2326620"/>
            </a:xfrm>
            <a:prstGeom prst="rect">
              <a:avLst/>
            </a:prstGeom>
          </p:spPr>
          <p:txBody>
            <a:bodyPr anchor="ctr" rtlCol="false" tIns="50800" lIns="50800" bIns="50800" rIns="50800"/>
            <a:lstStyle/>
            <a:p>
              <a:pPr algn="ctr">
                <a:lnSpc>
                  <a:spcPts val="4781"/>
                </a:lnSpc>
              </a:pPr>
            </a:p>
          </p:txBody>
        </p:sp>
      </p:grpSp>
      <p:sp>
        <p:nvSpPr>
          <p:cNvPr name="TextBox 5" id="5"/>
          <p:cNvSpPr txBox="true"/>
          <p:nvPr/>
        </p:nvSpPr>
        <p:spPr>
          <a:xfrm rot="0">
            <a:off x="630197" y="1999997"/>
            <a:ext cx="17807978" cy="7039084"/>
          </a:xfrm>
          <a:prstGeom prst="rect">
            <a:avLst/>
          </a:prstGeom>
        </p:spPr>
        <p:txBody>
          <a:bodyPr anchor="t" rtlCol="false" tIns="0" lIns="0" bIns="0" rIns="0">
            <a:spAutoFit/>
          </a:bodyPr>
          <a:lstStyle/>
          <a:p>
            <a:pPr algn="l">
              <a:lnSpc>
                <a:spcPts val="6277"/>
              </a:lnSpc>
              <a:spcBef>
                <a:spcPct val="0"/>
              </a:spcBef>
            </a:pPr>
            <a:r>
              <a:rPr lang="en-US" sz="3356">
                <a:solidFill>
                  <a:srgbClr val="000000"/>
                </a:solidFill>
                <a:latin typeface="Nourd Bold"/>
              </a:rPr>
              <a:t>1. Create</a:t>
            </a:r>
          </a:p>
          <a:p>
            <a:pPr algn="l">
              <a:lnSpc>
                <a:spcPts val="6277"/>
              </a:lnSpc>
              <a:spcBef>
                <a:spcPct val="0"/>
              </a:spcBef>
            </a:pPr>
            <a:r>
              <a:rPr lang="en-US" sz="3356">
                <a:solidFill>
                  <a:srgbClr val="000000"/>
                </a:solidFill>
                <a:latin typeface="Nourd Light"/>
              </a:rPr>
              <a:t>The CREATE operation adds new records to a table. Here's how you can add a new employee to the Employee table:</a:t>
            </a:r>
          </a:p>
          <a:p>
            <a:pPr algn="l">
              <a:lnSpc>
                <a:spcPts val="6277"/>
              </a:lnSpc>
              <a:spcBef>
                <a:spcPct val="0"/>
              </a:spcBef>
            </a:pPr>
          </a:p>
          <a:p>
            <a:pPr algn="l">
              <a:lnSpc>
                <a:spcPts val="6277"/>
              </a:lnSpc>
              <a:spcBef>
                <a:spcPct val="0"/>
              </a:spcBef>
            </a:pPr>
          </a:p>
          <a:p>
            <a:pPr algn="l">
              <a:lnSpc>
                <a:spcPts val="6277"/>
              </a:lnSpc>
              <a:spcBef>
                <a:spcPct val="0"/>
              </a:spcBef>
            </a:pPr>
            <a:r>
              <a:rPr lang="en-US" sz="3356">
                <a:solidFill>
                  <a:srgbClr val="000000"/>
                </a:solidFill>
                <a:latin typeface="Nourd Light"/>
              </a:rPr>
              <a:t>INSERT INTO Employee (Name, Address, Designation, Salary, DOJ, Absences, Received_Salary) </a:t>
            </a:r>
          </a:p>
          <a:p>
            <a:pPr algn="l">
              <a:lnSpc>
                <a:spcPts val="6277"/>
              </a:lnSpc>
              <a:spcBef>
                <a:spcPct val="0"/>
              </a:spcBef>
            </a:pPr>
            <a:r>
              <a:rPr lang="en-US" sz="3356">
                <a:solidFill>
                  <a:srgbClr val="000000"/>
                </a:solidFill>
                <a:latin typeface="Nourd Light"/>
              </a:rPr>
              <a:t>VALUES </a:t>
            </a:r>
          </a:p>
          <a:p>
            <a:pPr algn="l">
              <a:lnSpc>
                <a:spcPts val="6277"/>
              </a:lnSpc>
              <a:spcBef>
                <a:spcPct val="0"/>
              </a:spcBef>
            </a:pPr>
            <a:r>
              <a:rPr lang="en-US" sz="3356">
                <a:solidFill>
                  <a:srgbClr val="000000"/>
                </a:solidFill>
                <a:latin typeface="Nourd Light"/>
              </a:rPr>
              <a:t>    ('John Doe', 'Example Address', 'Engineer', 50000.00, '2024-06-01', 0, 50000.00);</a:t>
            </a:r>
          </a:p>
        </p:txBody>
      </p:sp>
      <p:sp>
        <p:nvSpPr>
          <p:cNvPr name="TextBox 6" id="6"/>
          <p:cNvSpPr txBox="true"/>
          <p:nvPr/>
        </p:nvSpPr>
        <p:spPr>
          <a:xfrm rot="0">
            <a:off x="6582754" y="332754"/>
            <a:ext cx="4510385" cy="695946"/>
          </a:xfrm>
          <a:prstGeom prst="rect">
            <a:avLst/>
          </a:prstGeom>
        </p:spPr>
        <p:txBody>
          <a:bodyPr anchor="t" rtlCol="false" tIns="0" lIns="0" bIns="0" rIns="0">
            <a:spAutoFit/>
          </a:bodyPr>
          <a:lstStyle/>
          <a:p>
            <a:pPr algn="ctr">
              <a:lnSpc>
                <a:spcPts val="5740"/>
              </a:lnSpc>
            </a:pPr>
            <a:r>
              <a:rPr lang="en-US" sz="4100">
                <a:solidFill>
                  <a:srgbClr val="FFFFFF"/>
                </a:solidFill>
                <a:latin typeface="Canva Sans Bold Italics"/>
              </a:rPr>
              <a:t>CRUD Operations</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87BE80"/>
        </a:solidFill>
      </p:bgPr>
    </p:bg>
    <p:spTree>
      <p:nvGrpSpPr>
        <p:cNvPr id="1" name=""/>
        <p:cNvGrpSpPr/>
        <p:nvPr/>
      </p:nvGrpSpPr>
      <p:grpSpPr>
        <a:xfrm>
          <a:off x="0" y="0"/>
          <a:ext cx="0" cy="0"/>
          <a:chOff x="0" y="0"/>
          <a:chExt cx="0" cy="0"/>
        </a:xfrm>
      </p:grpSpPr>
      <p:grpSp>
        <p:nvGrpSpPr>
          <p:cNvPr name="Group 2" id="2"/>
          <p:cNvGrpSpPr/>
          <p:nvPr/>
        </p:nvGrpSpPr>
        <p:grpSpPr>
          <a:xfrm rot="0">
            <a:off x="1028700" y="600696"/>
            <a:ext cx="15870024" cy="9368384"/>
            <a:chOff x="0" y="0"/>
            <a:chExt cx="4179759" cy="2467393"/>
          </a:xfrm>
        </p:grpSpPr>
        <p:sp>
          <p:nvSpPr>
            <p:cNvPr name="Freeform 3" id="3"/>
            <p:cNvSpPr/>
            <p:nvPr/>
          </p:nvSpPr>
          <p:spPr>
            <a:xfrm flipH="false" flipV="false" rot="0">
              <a:off x="0" y="0"/>
              <a:ext cx="4179759" cy="2467393"/>
            </a:xfrm>
            <a:custGeom>
              <a:avLst/>
              <a:gdLst/>
              <a:ahLst/>
              <a:cxnLst/>
              <a:rect r="r" b="b" t="t" l="l"/>
              <a:pathLst>
                <a:path h="2467393" w="4179759">
                  <a:moveTo>
                    <a:pt x="24879" y="0"/>
                  </a:moveTo>
                  <a:lnTo>
                    <a:pt x="4154880" y="0"/>
                  </a:lnTo>
                  <a:cubicBezTo>
                    <a:pt x="4168620" y="0"/>
                    <a:pt x="4179759" y="11139"/>
                    <a:pt x="4179759" y="24879"/>
                  </a:cubicBezTo>
                  <a:lnTo>
                    <a:pt x="4179759" y="2442514"/>
                  </a:lnTo>
                  <a:cubicBezTo>
                    <a:pt x="4179759" y="2449112"/>
                    <a:pt x="4177138" y="2455440"/>
                    <a:pt x="4172472" y="2460106"/>
                  </a:cubicBezTo>
                  <a:cubicBezTo>
                    <a:pt x="4167806" y="2464772"/>
                    <a:pt x="4161478" y="2467393"/>
                    <a:pt x="4154880" y="2467393"/>
                  </a:cubicBezTo>
                  <a:lnTo>
                    <a:pt x="24879" y="2467393"/>
                  </a:lnTo>
                  <a:cubicBezTo>
                    <a:pt x="11139" y="2467393"/>
                    <a:pt x="0" y="2456254"/>
                    <a:pt x="0" y="2442514"/>
                  </a:cubicBezTo>
                  <a:lnTo>
                    <a:pt x="0" y="24879"/>
                  </a:lnTo>
                  <a:cubicBezTo>
                    <a:pt x="0" y="18281"/>
                    <a:pt x="2621" y="11953"/>
                    <a:pt x="7287" y="7287"/>
                  </a:cubicBezTo>
                  <a:cubicBezTo>
                    <a:pt x="11953" y="2621"/>
                    <a:pt x="18281" y="0"/>
                    <a:pt x="24879" y="0"/>
                  </a:cubicBezTo>
                  <a:close/>
                </a:path>
              </a:pathLst>
            </a:custGeom>
            <a:solidFill>
              <a:srgbClr val="EFE8C8"/>
            </a:solidFill>
          </p:spPr>
        </p:sp>
        <p:sp>
          <p:nvSpPr>
            <p:cNvPr name="TextBox 4" id="4"/>
            <p:cNvSpPr txBox="true"/>
            <p:nvPr/>
          </p:nvSpPr>
          <p:spPr>
            <a:xfrm>
              <a:off x="0" y="-161925"/>
              <a:ext cx="4179759" cy="2629318"/>
            </a:xfrm>
            <a:prstGeom prst="rect">
              <a:avLst/>
            </a:prstGeom>
          </p:spPr>
          <p:txBody>
            <a:bodyPr anchor="ctr" rtlCol="false" tIns="50800" lIns="50800" bIns="50800" rIns="50800"/>
            <a:lstStyle/>
            <a:p>
              <a:pPr algn="ctr">
                <a:lnSpc>
                  <a:spcPts val="4781"/>
                </a:lnSpc>
              </a:pPr>
            </a:p>
          </p:txBody>
        </p:sp>
      </p:grpSp>
      <p:sp>
        <p:nvSpPr>
          <p:cNvPr name="TextBox 5" id="5"/>
          <p:cNvSpPr txBox="true"/>
          <p:nvPr/>
        </p:nvSpPr>
        <p:spPr>
          <a:xfrm rot="0">
            <a:off x="1208988" y="564917"/>
            <a:ext cx="15870024" cy="8957142"/>
          </a:xfrm>
          <a:prstGeom prst="rect">
            <a:avLst/>
          </a:prstGeom>
        </p:spPr>
        <p:txBody>
          <a:bodyPr anchor="t" rtlCol="false" tIns="0" lIns="0" bIns="0" rIns="0">
            <a:spAutoFit/>
          </a:bodyPr>
          <a:lstStyle/>
          <a:p>
            <a:pPr algn="l">
              <a:lnSpc>
                <a:spcPts val="5990"/>
              </a:lnSpc>
              <a:spcBef>
                <a:spcPct val="0"/>
              </a:spcBef>
            </a:pPr>
            <a:r>
              <a:rPr lang="en-US" sz="3203">
                <a:solidFill>
                  <a:srgbClr val="000000"/>
                </a:solidFill>
                <a:latin typeface="Canva Sans Bold"/>
              </a:rPr>
              <a:t>2. Read</a:t>
            </a:r>
          </a:p>
          <a:p>
            <a:pPr algn="l">
              <a:lnSpc>
                <a:spcPts val="5990"/>
              </a:lnSpc>
              <a:spcBef>
                <a:spcPct val="0"/>
              </a:spcBef>
            </a:pPr>
            <a:r>
              <a:rPr lang="en-US" sz="3203">
                <a:solidFill>
                  <a:srgbClr val="000000"/>
                </a:solidFill>
                <a:latin typeface="Canva Sans"/>
              </a:rPr>
              <a:t>The READ operation retrieves data from a table. Here are some examples of how to read data from the Employee table:</a:t>
            </a:r>
          </a:p>
          <a:p>
            <a:pPr algn="l">
              <a:lnSpc>
                <a:spcPts val="5990"/>
              </a:lnSpc>
              <a:spcBef>
                <a:spcPct val="0"/>
              </a:spcBef>
            </a:pPr>
          </a:p>
          <a:p>
            <a:pPr algn="l">
              <a:lnSpc>
                <a:spcPts val="5990"/>
              </a:lnSpc>
              <a:spcBef>
                <a:spcPct val="0"/>
              </a:spcBef>
            </a:pPr>
            <a:r>
              <a:rPr lang="en-US" sz="3203">
                <a:solidFill>
                  <a:srgbClr val="000000"/>
                </a:solidFill>
                <a:latin typeface="Canva Sans"/>
              </a:rPr>
              <a:t>Retrieve all employees:</a:t>
            </a:r>
          </a:p>
          <a:p>
            <a:pPr algn="l">
              <a:lnSpc>
                <a:spcPts val="5990"/>
              </a:lnSpc>
              <a:spcBef>
                <a:spcPct val="0"/>
              </a:spcBef>
            </a:pPr>
            <a:r>
              <a:rPr lang="en-US" sz="3203">
                <a:solidFill>
                  <a:srgbClr val="000000"/>
                </a:solidFill>
                <a:latin typeface="Canva Sans"/>
              </a:rPr>
              <a:t>SELECT * FROM Employee;</a:t>
            </a:r>
          </a:p>
          <a:p>
            <a:pPr algn="l">
              <a:lnSpc>
                <a:spcPts val="5990"/>
              </a:lnSpc>
              <a:spcBef>
                <a:spcPct val="0"/>
              </a:spcBef>
            </a:pPr>
          </a:p>
          <a:p>
            <a:pPr algn="l">
              <a:lnSpc>
                <a:spcPts val="5990"/>
              </a:lnSpc>
              <a:spcBef>
                <a:spcPct val="0"/>
              </a:spcBef>
            </a:pPr>
            <a:r>
              <a:rPr lang="en-US" sz="3203">
                <a:solidFill>
                  <a:srgbClr val="000000"/>
                </a:solidFill>
                <a:latin typeface="Canva Sans"/>
              </a:rPr>
              <a:t>Retrieve specific columns:</a:t>
            </a:r>
          </a:p>
          <a:p>
            <a:pPr algn="l">
              <a:lnSpc>
                <a:spcPts val="5990"/>
              </a:lnSpc>
              <a:spcBef>
                <a:spcPct val="0"/>
              </a:spcBef>
            </a:pPr>
            <a:r>
              <a:rPr lang="en-US" sz="3203">
                <a:solidFill>
                  <a:srgbClr val="000000"/>
                </a:solidFill>
                <a:latin typeface="Canva Sans"/>
              </a:rPr>
              <a:t>SELECT Name, Designation FROM Employee;</a:t>
            </a:r>
          </a:p>
          <a:p>
            <a:pPr algn="l">
              <a:lnSpc>
                <a:spcPts val="5990"/>
              </a:lnSpc>
              <a:spcBef>
                <a:spcPct val="0"/>
              </a:spcBef>
            </a:pPr>
          </a:p>
          <a:p>
            <a:pPr algn="l">
              <a:lnSpc>
                <a:spcPts val="5990"/>
              </a:lnSpc>
              <a:spcBef>
                <a:spcPct val="0"/>
              </a:spcBef>
            </a:pPr>
            <a:r>
              <a:rPr lang="en-US" sz="3203">
                <a:solidFill>
                  <a:srgbClr val="000000"/>
                </a:solidFill>
                <a:latin typeface="Canva Sans"/>
              </a:rPr>
              <a:t>Retrieve data with a condition:</a:t>
            </a:r>
          </a:p>
          <a:p>
            <a:pPr algn="l">
              <a:lnSpc>
                <a:spcPts val="5990"/>
              </a:lnSpc>
              <a:spcBef>
                <a:spcPct val="0"/>
              </a:spcBef>
            </a:pPr>
            <a:r>
              <a:rPr lang="en-US" sz="3203">
                <a:solidFill>
                  <a:srgbClr val="000000"/>
                </a:solidFill>
                <a:latin typeface="Canva Sans"/>
              </a:rPr>
              <a:t>SELECT * FROM Employee WHERE Designation = 'Manager';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DAGFFHCfnmc</dc:identifier>
  <dcterms:modified xsi:type="dcterms:W3CDTF">2011-08-01T06:04:30Z</dcterms:modified>
  <cp:revision>1</cp:revision>
  <dc:title>Employee: Attributes: ID (Primary Key): Unique identifier for each employee. Name: Name of the employee. Address: Residential address of the employee. Designation: Job title or position held by the employee. Salary: Monthly salary of the employee. DOJ</dc:title>
</cp:coreProperties>
</file>

<file path=docProps/thumbnail.jpeg>
</file>